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527" r:id="rId3"/>
    <p:sldId id="528" r:id="rId4"/>
    <p:sldId id="704" r:id="rId5"/>
    <p:sldId id="661" r:id="rId6"/>
    <p:sldId id="645" r:id="rId7"/>
    <p:sldId id="646" r:id="rId8"/>
    <p:sldId id="618" r:id="rId9"/>
    <p:sldId id="656" r:id="rId10"/>
    <p:sldId id="655" r:id="rId11"/>
    <p:sldId id="697" r:id="rId12"/>
    <p:sldId id="663" r:id="rId13"/>
    <p:sldId id="679" r:id="rId14"/>
    <p:sldId id="531" r:id="rId15"/>
    <p:sldId id="598" r:id="rId16"/>
    <p:sldId id="682" r:id="rId17"/>
    <p:sldId id="684" r:id="rId18"/>
    <p:sldId id="665" r:id="rId19"/>
    <p:sldId id="713" r:id="rId20"/>
    <p:sldId id="683" r:id="rId21"/>
    <p:sldId id="666" r:id="rId22"/>
    <p:sldId id="667" r:id="rId23"/>
    <p:sldId id="680" r:id="rId24"/>
    <p:sldId id="685" r:id="rId25"/>
    <p:sldId id="686" r:id="rId26"/>
    <p:sldId id="703" r:id="rId27"/>
    <p:sldId id="699" r:id="rId28"/>
    <p:sldId id="687" r:id="rId29"/>
    <p:sldId id="688" r:id="rId30"/>
    <p:sldId id="689" r:id="rId31"/>
    <p:sldId id="696" r:id="rId32"/>
    <p:sldId id="691" r:id="rId33"/>
    <p:sldId id="698" r:id="rId34"/>
    <p:sldId id="690" r:id="rId35"/>
    <p:sldId id="695" r:id="rId36"/>
    <p:sldId id="700" r:id="rId37"/>
    <p:sldId id="662" r:id="rId38"/>
    <p:sldId id="599" r:id="rId39"/>
    <p:sldId id="600" r:id="rId40"/>
    <p:sldId id="601" r:id="rId41"/>
    <p:sldId id="603" r:id="rId42"/>
    <p:sldId id="604" r:id="rId43"/>
    <p:sldId id="635" r:id="rId44"/>
    <p:sldId id="602" r:id="rId45"/>
    <p:sldId id="651" r:id="rId46"/>
    <p:sldId id="681" r:id="rId47"/>
    <p:sldId id="701" r:id="rId48"/>
    <p:sldId id="705" r:id="rId49"/>
    <p:sldId id="712" r:id="rId50"/>
    <p:sldId id="53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3"/>
    <p:restoredTop sz="82889"/>
  </p:normalViewPr>
  <p:slideViewPr>
    <p:cSldViewPr snapToGrid="0" snapToObjects="1">
      <p:cViewPr varScale="1">
        <p:scale>
          <a:sx n="107" d="100"/>
          <a:sy n="107" d="100"/>
        </p:scale>
        <p:origin x="1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662437-31FC-4A4E-880B-C78F6F32AF11}" type="datetimeFigureOut">
              <a:rPr lang="en-US" smtClean="0"/>
              <a:t>11/7/22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487CEC-49D1-CF46-A57A-791684C4E1C1}" type="slidenum">
              <a:rPr lang="en-US" smtClean="0"/>
              <a:t>‹#›</a:t>
            </a:fld>
            <a:endParaRPr lang="en-US"/>
          </a:p>
        </p:txBody>
      </p:sp>
    </p:spTree>
    <p:extLst>
      <p:ext uri="{BB962C8B-B14F-4D97-AF65-F5344CB8AC3E}">
        <p14:creationId xmlns:p14="http://schemas.microsoft.com/office/powerpoint/2010/main" val="4041442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Starbucks uses messaging instead of</a:t>
            </a:r>
          </a:p>
        </p:txBody>
      </p:sp>
      <p:sp>
        <p:nvSpPr>
          <p:cNvPr id="4" name="Slide Number Placeholder 3"/>
          <p:cNvSpPr>
            <a:spLocks noGrp="1"/>
          </p:cNvSpPr>
          <p:nvPr>
            <p:ph type="sldNum" sz="quarter" idx="5"/>
          </p:nvPr>
        </p:nvSpPr>
        <p:spPr/>
        <p:txBody>
          <a:bodyPr/>
          <a:lstStyle/>
          <a:p>
            <a:fld id="{C9487CEC-49D1-CF46-A57A-791684C4E1C1}" type="slidenum">
              <a:rPr lang="en-US" smtClean="0"/>
              <a:t>14</a:t>
            </a:fld>
            <a:endParaRPr lang="en-US"/>
          </a:p>
        </p:txBody>
      </p:sp>
    </p:spTree>
    <p:extLst>
      <p:ext uri="{BB962C8B-B14F-4D97-AF65-F5344CB8AC3E}">
        <p14:creationId xmlns:p14="http://schemas.microsoft.com/office/powerpoint/2010/main" val="1145445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we cannot have a transaction spanning two entities </a:t>
            </a:r>
            <a:r>
              <a:rPr lang="en-US" b="1" dirty="0"/>
              <a:t>we do not use synchronous communication</a:t>
            </a:r>
            <a:r>
              <a:rPr lang="en-US" dirty="0"/>
              <a:t> – which implies holding open a transaction for a response – to update multiple entities</a:t>
            </a:r>
          </a:p>
          <a:p>
            <a:endParaRPr lang="en-US" dirty="0"/>
          </a:p>
          <a:p>
            <a:r>
              <a:rPr lang="en-US" dirty="0"/>
              <a:t>“</a:t>
            </a:r>
            <a:r>
              <a:rPr lang="en-GB" dirty="0">
                <a:effectLst/>
                <a:latin typeface="Times" pitchFamily="2" charset="0"/>
              </a:rPr>
              <a:t>If you can’t update the data across two entities in the same transaction, you need a mechanism to update the data in different transactions. The connection between the entities is via a message.</a:t>
            </a:r>
            <a:r>
              <a:rPr lang="en-US" dirty="0"/>
              <a:t>”</a:t>
            </a:r>
          </a:p>
          <a:p>
            <a:endParaRPr lang="en-US" dirty="0"/>
          </a:p>
          <a:p>
            <a:r>
              <a:rPr lang="en-GB" dirty="0">
                <a:effectLst/>
                <a:latin typeface="Times" pitchFamily="2" charset="0"/>
              </a:rPr>
              <a:t>Method calls are typically synchronous with respect to the calling thread. They are also synchronous with respect to the calling object’s transaction. While the called object may or may not be atomically coupled with the calling object, the typical method call does not</a:t>
            </a:r>
          </a:p>
          <a:p>
            <a:r>
              <a:rPr lang="en-GB" dirty="0">
                <a:effectLst/>
                <a:latin typeface="Times" pitchFamily="2" charset="0"/>
              </a:rPr>
              <a:t>atomically record the intent to invoke a message and guarantee the at-least-once invocation of the called message. Some systems wrap message-sending into a method call and I consider those to be messages, not methods.</a:t>
            </a:r>
          </a:p>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15</a:t>
            </a:fld>
            <a:endParaRPr lang="en-US"/>
          </a:p>
        </p:txBody>
      </p:sp>
    </p:spTree>
    <p:extLst>
      <p:ext uri="{BB962C8B-B14F-4D97-AF65-F5344CB8AC3E}">
        <p14:creationId xmlns:p14="http://schemas.microsoft.com/office/powerpoint/2010/main" val="413870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18</a:t>
            </a:fld>
            <a:endParaRPr lang="en-US"/>
          </a:p>
        </p:txBody>
      </p:sp>
    </p:spTree>
    <p:extLst>
      <p:ext uri="{BB962C8B-B14F-4D97-AF65-F5344CB8AC3E}">
        <p14:creationId xmlns:p14="http://schemas.microsoft.com/office/powerpoint/2010/main" val="1825292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19</a:t>
            </a:fld>
            <a:endParaRPr lang="en-US"/>
          </a:p>
        </p:txBody>
      </p:sp>
    </p:spTree>
    <p:extLst>
      <p:ext uri="{BB962C8B-B14F-4D97-AF65-F5344CB8AC3E}">
        <p14:creationId xmlns:p14="http://schemas.microsoft.com/office/powerpoint/2010/main" val="3581835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20</a:t>
            </a:fld>
            <a:endParaRPr lang="en-US"/>
          </a:p>
        </p:txBody>
      </p:sp>
    </p:spTree>
    <p:extLst>
      <p:ext uri="{BB962C8B-B14F-4D97-AF65-F5344CB8AC3E}">
        <p14:creationId xmlns:p14="http://schemas.microsoft.com/office/powerpoint/2010/main" val="108600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21</a:t>
            </a:fld>
            <a:endParaRPr lang="en-US"/>
          </a:p>
        </p:txBody>
      </p:sp>
    </p:spTree>
    <p:extLst>
      <p:ext uri="{BB962C8B-B14F-4D97-AF65-F5344CB8AC3E}">
        <p14:creationId xmlns:p14="http://schemas.microsoft.com/office/powerpoint/2010/main" val="205016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25</a:t>
            </a:fld>
            <a:endParaRPr lang="en-US"/>
          </a:p>
        </p:txBody>
      </p:sp>
    </p:spTree>
    <p:extLst>
      <p:ext uri="{BB962C8B-B14F-4D97-AF65-F5344CB8AC3E}">
        <p14:creationId xmlns:p14="http://schemas.microsoft.com/office/powerpoint/2010/main" val="1925605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34</a:t>
            </a:fld>
            <a:endParaRPr lang="en-US"/>
          </a:p>
        </p:txBody>
      </p:sp>
    </p:spTree>
    <p:extLst>
      <p:ext uri="{BB962C8B-B14F-4D97-AF65-F5344CB8AC3E}">
        <p14:creationId xmlns:p14="http://schemas.microsoft.com/office/powerpoint/2010/main" val="518450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35</a:t>
            </a:fld>
            <a:endParaRPr lang="en-US"/>
          </a:p>
        </p:txBody>
      </p:sp>
    </p:spTree>
    <p:extLst>
      <p:ext uri="{BB962C8B-B14F-4D97-AF65-F5344CB8AC3E}">
        <p14:creationId xmlns:p14="http://schemas.microsoft.com/office/powerpoint/2010/main" val="1340976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we cannot have a transaction spanning two entities </a:t>
            </a:r>
            <a:r>
              <a:rPr lang="en-US" b="1" dirty="0"/>
              <a:t>we do not use synchronous communication</a:t>
            </a:r>
            <a:r>
              <a:rPr lang="en-US" dirty="0"/>
              <a:t> – which implies holding open a transaction for a response – to update multiple entities</a:t>
            </a:r>
          </a:p>
          <a:p>
            <a:endParaRPr lang="en-US" dirty="0"/>
          </a:p>
          <a:p>
            <a:r>
              <a:rPr lang="en-US" dirty="0"/>
              <a:t>“</a:t>
            </a:r>
            <a:r>
              <a:rPr lang="en-GB" dirty="0">
                <a:effectLst/>
                <a:latin typeface="Times" pitchFamily="2" charset="0"/>
              </a:rPr>
              <a:t>If you can’t update the data across two entities in the same transaction, you need a mechanism to update the data in different transactions. The connection between the entities is via a message.</a:t>
            </a:r>
            <a:r>
              <a:rPr lang="en-US" dirty="0"/>
              <a:t>”</a:t>
            </a:r>
          </a:p>
          <a:p>
            <a:endParaRPr lang="en-US" dirty="0"/>
          </a:p>
          <a:p>
            <a:r>
              <a:rPr lang="en-GB" dirty="0">
                <a:effectLst/>
                <a:latin typeface="Times" pitchFamily="2" charset="0"/>
              </a:rPr>
              <a:t>Method calls are typically synchronous with respect to the calling thread. They are also synchronous with respect to the calling object’s transaction. While the called object may or may not be atomically coupled with the calling object, the typical method call does not</a:t>
            </a:r>
          </a:p>
          <a:p>
            <a:r>
              <a:rPr lang="en-GB" dirty="0">
                <a:effectLst/>
                <a:latin typeface="Times" pitchFamily="2" charset="0"/>
              </a:rPr>
              <a:t>atomically record the intent to invoke a message and guarantee the at-least-once invocation of the called message. Some systems wrap message-sending into a method call and I consider those to be messages, not methods.</a:t>
            </a:r>
          </a:p>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37</a:t>
            </a:fld>
            <a:endParaRPr lang="en-US"/>
          </a:p>
        </p:txBody>
      </p:sp>
    </p:spTree>
    <p:extLst>
      <p:ext uri="{BB962C8B-B14F-4D97-AF65-F5344CB8AC3E}">
        <p14:creationId xmlns:p14="http://schemas.microsoft.com/office/powerpoint/2010/main" val="4276736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492A18-A4E3-7F4F-ABFD-2D4D7B82C1A7}" type="slidenum">
              <a:rPr lang="en-US" smtClean="0"/>
              <a:t>3</a:t>
            </a:fld>
            <a:endParaRPr lang="en-US"/>
          </a:p>
        </p:txBody>
      </p:sp>
    </p:spTree>
    <p:extLst>
      <p:ext uri="{BB962C8B-B14F-4D97-AF65-F5344CB8AC3E}">
        <p14:creationId xmlns:p14="http://schemas.microsoft.com/office/powerpoint/2010/main" val="433292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isn’t about Pat’s paper, it’s a pattern to solve the conundrum of enqueuing the message in the same transaction as the entity posed by Pat, in the absence of a transaction across queue and database.</a:t>
            </a:r>
          </a:p>
        </p:txBody>
      </p:sp>
      <p:sp>
        <p:nvSpPr>
          <p:cNvPr id="4" name="Slide Number Placeholder 3"/>
          <p:cNvSpPr>
            <a:spLocks noGrp="1"/>
          </p:cNvSpPr>
          <p:nvPr>
            <p:ph type="sldNum" sz="quarter" idx="5"/>
          </p:nvPr>
        </p:nvSpPr>
        <p:spPr/>
        <p:txBody>
          <a:bodyPr/>
          <a:lstStyle/>
          <a:p>
            <a:fld id="{C9487CEC-49D1-CF46-A57A-791684C4E1C1}" type="slidenum">
              <a:rPr lang="en-US" smtClean="0"/>
              <a:t>39</a:t>
            </a:fld>
            <a:endParaRPr lang="en-US"/>
          </a:p>
        </p:txBody>
      </p:sp>
    </p:spTree>
    <p:extLst>
      <p:ext uri="{BB962C8B-B14F-4D97-AF65-F5344CB8AC3E}">
        <p14:creationId xmlns:p14="http://schemas.microsoft.com/office/powerpoint/2010/main" val="3975844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Defining Idempotence of Substantive </a:t>
            </a:r>
            <a:r>
              <a:rPr lang="en-GB" dirty="0" err="1">
                <a:effectLst/>
                <a:latin typeface="Times" pitchFamily="2" charset="0"/>
              </a:rPr>
              <a:t>Behavior</a:t>
            </a:r>
            <a:endParaRPr lang="en-GB" dirty="0">
              <a:effectLst/>
              <a:latin typeface="Times" pitchFamily="2" charset="0"/>
            </a:endParaRPr>
          </a:p>
          <a:p>
            <a:r>
              <a:rPr lang="en-GB" dirty="0">
                <a:effectLst/>
                <a:latin typeface="Times" pitchFamily="2" charset="0"/>
              </a:rPr>
              <a:t>The processing of a message is idempotent if a subsequent execution of the processing does not perform a substantive change to the entity. This is an amorphous d </a:t>
            </a:r>
            <a:r>
              <a:rPr lang="en-GB" dirty="0" err="1">
                <a:effectLst/>
                <a:latin typeface="Times" pitchFamily="2" charset="0"/>
              </a:rPr>
              <a:t>efinition</a:t>
            </a:r>
            <a:r>
              <a:rPr lang="en-GB" dirty="0">
                <a:effectLst/>
                <a:latin typeface="Times" pitchFamily="2" charset="0"/>
              </a:rPr>
              <a:t> which leaves open to the application the specification of what is and what is not substantive. If a message does not change the invoked entity but only reads information, its processing is idempotent. We consider this to be true even if a log record describing the read is written. The log record is not substantive to the behaviour of the entity. The definition of what is and what is not substantive is application specific.</a:t>
            </a:r>
          </a:p>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41</a:t>
            </a:fld>
            <a:endParaRPr lang="en-US"/>
          </a:p>
        </p:txBody>
      </p:sp>
    </p:spTree>
    <p:extLst>
      <p:ext uri="{BB962C8B-B14F-4D97-AF65-F5344CB8AC3E}">
        <p14:creationId xmlns:p14="http://schemas.microsoft.com/office/powerpoint/2010/main" val="1245609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Substantive here is for the application to determine and is deliberately loose. But for example, writing a log would not be considered substantive in most cases.</a:t>
            </a:r>
          </a:p>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42</a:t>
            </a:fld>
            <a:endParaRPr lang="en-US"/>
          </a:p>
        </p:txBody>
      </p:sp>
    </p:spTree>
    <p:extLst>
      <p:ext uri="{BB962C8B-B14F-4D97-AF65-F5344CB8AC3E}">
        <p14:creationId xmlns:p14="http://schemas.microsoft.com/office/powerpoint/2010/main" val="4037134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In addition to remembering that a message has been processed, if a reply is required, the same reply must be returned. After all, we don’t know if the original sender has received the reply or not. </a:t>
            </a:r>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43</a:t>
            </a:fld>
            <a:endParaRPr lang="en-US"/>
          </a:p>
        </p:txBody>
      </p:sp>
    </p:spTree>
    <p:extLst>
      <p:ext uri="{BB962C8B-B14F-4D97-AF65-F5344CB8AC3E}">
        <p14:creationId xmlns:p14="http://schemas.microsoft.com/office/powerpoint/2010/main" val="2352436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t>
            </a:r>
            <a:r>
              <a:rPr lang="en-US" dirty="0" err="1"/>
              <a:t>Helland</a:t>
            </a:r>
            <a:r>
              <a:rPr lang="en-US" dirty="0"/>
              <a:t> says: “</a:t>
            </a:r>
            <a:r>
              <a:rPr lang="en-GB" sz="1200" kern="1200" dirty="0">
                <a:solidFill>
                  <a:schemeClr val="tx1"/>
                </a:solidFill>
                <a:effectLst/>
                <a:latin typeface="+mn-lt"/>
                <a:ea typeface="+mn-ea"/>
                <a:cs typeface="+mn-cs"/>
              </a:rPr>
              <a:t>transactional enqueuing of messages is de rigueur” (actually referring to a message sent without the corresponding entity update at the source. But despite sneaking in this idea that there is a transaction around sending a message (and dequeuing a message – don’t ack until you have actioned) he does not describe how to achieve it within the limitations of “no 2PC”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we have an activity that uses the same key as the entity we would get co-location and a transaction would be on the same cluster.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Note that if we use something like </a:t>
            </a:r>
            <a:r>
              <a:rPr lang="en-GB" sz="1200" kern="1200" dirty="0" err="1">
                <a:solidFill>
                  <a:schemeClr val="tx1"/>
                </a:solidFill>
                <a:effectLst/>
                <a:latin typeface="+mn-lt"/>
                <a:ea typeface="+mn-ea"/>
                <a:cs typeface="+mn-cs"/>
              </a:rPr>
              <a:t>DynamoDb</a:t>
            </a:r>
            <a:r>
              <a:rPr lang="en-GB" sz="1200" kern="1200" dirty="0">
                <a:solidFill>
                  <a:schemeClr val="tx1"/>
                </a:solidFill>
                <a:effectLst/>
                <a:latin typeface="+mn-lt"/>
                <a:ea typeface="+mn-ea"/>
                <a:cs typeface="+mn-cs"/>
              </a:rPr>
              <a:t> transactions don’t optimise for being on the same cluster node, they are just 2PC, so practically this is not necessarily a priority for </a:t>
            </a:r>
            <a:r>
              <a:rPr lang="en-GB" sz="1200" kern="1200">
                <a:solidFill>
                  <a:schemeClr val="tx1"/>
                </a:solidFill>
                <a:effectLst/>
                <a:latin typeface="+mn-lt"/>
                <a:ea typeface="+mn-ea"/>
                <a:cs typeface="+mn-cs"/>
              </a:rPr>
              <a:t>most implementers</a:t>
            </a:r>
          </a:p>
          <a:p>
            <a:endParaRPr lang="en-GB" sz="1200" kern="120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44</a:t>
            </a:fld>
            <a:endParaRPr lang="en-US"/>
          </a:p>
        </p:txBody>
      </p:sp>
    </p:spTree>
    <p:extLst>
      <p:ext uri="{BB962C8B-B14F-4D97-AF65-F5344CB8AC3E}">
        <p14:creationId xmlns:p14="http://schemas.microsoft.com/office/powerpoint/2010/main" val="1400849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45</a:t>
            </a:fld>
            <a:endParaRPr lang="en-US"/>
          </a:p>
        </p:txBody>
      </p:sp>
    </p:spTree>
    <p:extLst>
      <p:ext uri="{BB962C8B-B14F-4D97-AF65-F5344CB8AC3E}">
        <p14:creationId xmlns:p14="http://schemas.microsoft.com/office/powerpoint/2010/main" val="124862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46</a:t>
            </a:fld>
            <a:endParaRPr lang="en-US"/>
          </a:p>
        </p:txBody>
      </p:sp>
    </p:spTree>
    <p:extLst>
      <p:ext uri="{BB962C8B-B14F-4D97-AF65-F5344CB8AC3E}">
        <p14:creationId xmlns:p14="http://schemas.microsoft.com/office/powerpoint/2010/main" val="4214920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effectLst/>
              </a:rPr>
              <a:t>In general, application developers simply do not implement large scalable applications assuming distributed transactions.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effectLst/>
              </a:rPr>
              <a:t>We discuss the management of fine-grained pieces of application data which may be repartitioned over time as the application grows.</a:t>
            </a:r>
            <a:r>
              <a:rPr lang="en-GB" sz="1200"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effectLst/>
              </a:rPr>
              <a:t>We also discuss the design patterns used in sending messages between these </a:t>
            </a:r>
            <a:r>
              <a:rPr lang="en-GB" sz="1200" i="1" dirty="0" err="1">
                <a:effectLst/>
              </a:rPr>
              <a:t>repartitionable</a:t>
            </a:r>
            <a:r>
              <a:rPr lang="en-GB" sz="1200" i="1" dirty="0">
                <a:effectLst/>
              </a:rPr>
              <a:t> pieces of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latin typeface="Time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1" dirty="0">
              <a:effectLst/>
            </a:endParaRPr>
          </a:p>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5</a:t>
            </a:fld>
            <a:endParaRPr lang="en-US"/>
          </a:p>
        </p:txBody>
      </p:sp>
    </p:spTree>
    <p:extLst>
      <p:ext uri="{BB962C8B-B14F-4D97-AF65-F5344CB8AC3E}">
        <p14:creationId xmlns:p14="http://schemas.microsoft.com/office/powerpoint/2010/main" val="225540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create a transaction that spans two scopes – two RDBMs in this instance – we need to use a distributed transaction via 2PC</a:t>
            </a:r>
          </a:p>
          <a:p>
            <a:endParaRPr lang="en-US" dirty="0"/>
          </a:p>
          <a:p>
            <a:r>
              <a:rPr lang="en-US" dirty="0"/>
              <a:t>Prepare – can you commit this</a:t>
            </a:r>
          </a:p>
          <a:p>
            <a:r>
              <a:rPr lang="en-US" dirty="0"/>
              <a:t>All vote to commit or abort</a:t>
            </a:r>
          </a:p>
        </p:txBody>
      </p:sp>
      <p:sp>
        <p:nvSpPr>
          <p:cNvPr id="4" name="Slide Number Placeholder 3"/>
          <p:cNvSpPr>
            <a:spLocks noGrp="1"/>
          </p:cNvSpPr>
          <p:nvPr>
            <p:ph type="sldNum" sz="quarter" idx="5"/>
          </p:nvPr>
        </p:nvSpPr>
        <p:spPr/>
        <p:txBody>
          <a:bodyPr/>
          <a:lstStyle/>
          <a:p>
            <a:fld id="{C9487CEC-49D1-CF46-A57A-791684C4E1C1}" type="slidenum">
              <a:rPr lang="en-US" smtClean="0"/>
              <a:t>6</a:t>
            </a:fld>
            <a:endParaRPr lang="en-US"/>
          </a:p>
        </p:txBody>
      </p:sp>
    </p:spTree>
    <p:extLst>
      <p:ext uri="{BB962C8B-B14F-4D97-AF65-F5344CB8AC3E}">
        <p14:creationId xmlns:p14="http://schemas.microsoft.com/office/powerpoint/2010/main" val="2706642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Coordinator publishes outcome: commit it, or abort it</a:t>
            </a:r>
          </a:p>
          <a:p>
            <a:r>
              <a:rPr lang="en-US" dirty="0"/>
              <a:t>Scope records outcome and acks back to say it is done</a:t>
            </a:r>
          </a:p>
          <a:p>
            <a:endParaRPr lang="en-US" dirty="0"/>
          </a:p>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7</a:t>
            </a:fld>
            <a:endParaRPr lang="en-US"/>
          </a:p>
        </p:txBody>
      </p:sp>
    </p:spTree>
    <p:extLst>
      <p:ext uri="{BB962C8B-B14F-4D97-AF65-F5344CB8AC3E}">
        <p14:creationId xmlns:p14="http://schemas.microsoft.com/office/powerpoint/2010/main" val="383626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effectLst/>
              </a:rPr>
              <a:t>Fiefdom – an autonomous co  </a:t>
            </a:r>
            <a:r>
              <a:rPr lang="en-GB" sz="1200" i="1" dirty="0" err="1">
                <a:effectLst/>
              </a:rPr>
              <a:t>mponent</a:t>
            </a:r>
            <a:r>
              <a:rPr lang="en-GB" sz="1200" i="1" dirty="0">
                <a:effectLst/>
              </a:rPr>
              <a:t>  boundary; it has encapsulated data; has an explicit boundary [may be an API]; no distributed transactions across fiefdoms, only “INSIDE its belly”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effectLst/>
              </a:rPr>
              <a:t>[A microservice is one type of fiefdom, but turtles all the way down, and a phone client is also a fiefdom (it can be offline)]</a:t>
            </a:r>
          </a:p>
          <a:p>
            <a:endParaRPr lang="en-US" dirty="0"/>
          </a:p>
          <a:p>
            <a:r>
              <a:rPr lang="en-US" dirty="0"/>
              <a:t>Is a fiefdom a microservice - turn it around, a microservice is a fiefdom, but so is an app running on a phone, or in a browser.</a:t>
            </a:r>
          </a:p>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9</a:t>
            </a:fld>
            <a:endParaRPr lang="en-US"/>
          </a:p>
        </p:txBody>
      </p:sp>
    </p:spTree>
    <p:extLst>
      <p:ext uri="{BB962C8B-B14F-4D97-AF65-F5344CB8AC3E}">
        <p14:creationId xmlns:p14="http://schemas.microsoft.com/office/powerpoint/2010/main" val="3325335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t>Collaboration – “a set of messages into and out of a fiefdom for a single long running business operation” A dialogue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t>Emissaries – helps you engage with a fiefdom’s API; does not have INSIDE access; uses reference data, may hold user state. [UIs and SDKs are examples of emissaries ]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t>Reference Data – data published  OUTSIDE of a fiefdom (such as by ECST) A monologue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1" dirty="0">
              <a:effectLst/>
            </a:endParaRPr>
          </a:p>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10</a:t>
            </a:fld>
            <a:endParaRPr lang="en-US"/>
          </a:p>
        </p:txBody>
      </p:sp>
    </p:spTree>
    <p:extLst>
      <p:ext uri="{BB962C8B-B14F-4D97-AF65-F5344CB8AC3E}">
        <p14:creationId xmlns:p14="http://schemas.microsoft.com/office/powerpoint/2010/main" val="985434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12</a:t>
            </a:fld>
            <a:endParaRPr lang="en-US"/>
          </a:p>
        </p:txBody>
      </p:sp>
    </p:spTree>
    <p:extLst>
      <p:ext uri="{BB962C8B-B14F-4D97-AF65-F5344CB8AC3E}">
        <p14:creationId xmlns:p14="http://schemas.microsoft.com/office/powerpoint/2010/main" val="2102812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13</a:t>
            </a:fld>
            <a:endParaRPr lang="en-US"/>
          </a:p>
        </p:txBody>
      </p:sp>
    </p:spTree>
    <p:extLst>
      <p:ext uri="{BB962C8B-B14F-4D97-AF65-F5344CB8AC3E}">
        <p14:creationId xmlns:p14="http://schemas.microsoft.com/office/powerpoint/2010/main" val="1545514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D909-7D14-8A86-1C02-F03A500F6E0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9ACAF05-296D-6ED7-6F14-1F28EFCA8B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CA87788-2431-CBC8-3F09-00B7B17522AF}"/>
              </a:ext>
            </a:extLst>
          </p:cNvPr>
          <p:cNvSpPr>
            <a:spLocks noGrp="1"/>
          </p:cNvSpPr>
          <p:nvPr>
            <p:ph type="dt" sz="half" idx="10"/>
          </p:nvPr>
        </p:nvSpPr>
        <p:spPr/>
        <p:txBody>
          <a:bodyPr/>
          <a:lstStyle/>
          <a:p>
            <a:fld id="{A6072200-03F4-3741-A580-8D2CED1F5442}" type="datetimeFigureOut">
              <a:rPr lang="en-US" smtClean="0"/>
              <a:t>11/7/22</a:t>
            </a:fld>
            <a:endParaRPr lang="en-US"/>
          </a:p>
        </p:txBody>
      </p:sp>
      <p:sp>
        <p:nvSpPr>
          <p:cNvPr id="5" name="Footer Placeholder 4">
            <a:extLst>
              <a:ext uri="{FF2B5EF4-FFF2-40B4-BE49-F238E27FC236}">
                <a16:creationId xmlns:a16="http://schemas.microsoft.com/office/drawing/2014/main" id="{F9986505-FFF2-4B06-AEC7-75ACDF5F7A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865B23-94B4-C2DB-AB18-1BE4B82CA90E}"/>
              </a:ext>
            </a:extLst>
          </p:cNvPr>
          <p:cNvSpPr>
            <a:spLocks noGrp="1"/>
          </p:cNvSpPr>
          <p:nvPr>
            <p:ph type="sldNum" sz="quarter" idx="12"/>
          </p:nvPr>
        </p:nvSpPr>
        <p:spPr/>
        <p:txBody>
          <a:bodyPr/>
          <a:lstStyle/>
          <a:p>
            <a:fld id="{9B16743C-B438-4149-BA22-F939B58EF3EA}" type="slidenum">
              <a:rPr lang="en-US" smtClean="0"/>
              <a:t>‹#›</a:t>
            </a:fld>
            <a:endParaRPr lang="en-US"/>
          </a:p>
        </p:txBody>
      </p:sp>
    </p:spTree>
    <p:extLst>
      <p:ext uri="{BB962C8B-B14F-4D97-AF65-F5344CB8AC3E}">
        <p14:creationId xmlns:p14="http://schemas.microsoft.com/office/powerpoint/2010/main" val="2523636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65E1-0F7E-14CC-8B93-A07C63A4DBB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9699FB1-7AE8-9892-B003-14E03A0BCF6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0841F4C-2732-1398-E7C5-11C29DDDBAA1}"/>
              </a:ext>
            </a:extLst>
          </p:cNvPr>
          <p:cNvSpPr>
            <a:spLocks noGrp="1"/>
          </p:cNvSpPr>
          <p:nvPr>
            <p:ph type="dt" sz="half" idx="10"/>
          </p:nvPr>
        </p:nvSpPr>
        <p:spPr/>
        <p:txBody>
          <a:bodyPr/>
          <a:lstStyle/>
          <a:p>
            <a:fld id="{A6072200-03F4-3741-A580-8D2CED1F5442}" type="datetimeFigureOut">
              <a:rPr lang="en-US" smtClean="0"/>
              <a:t>11/7/22</a:t>
            </a:fld>
            <a:endParaRPr lang="en-US"/>
          </a:p>
        </p:txBody>
      </p:sp>
      <p:sp>
        <p:nvSpPr>
          <p:cNvPr id="5" name="Footer Placeholder 4">
            <a:extLst>
              <a:ext uri="{FF2B5EF4-FFF2-40B4-BE49-F238E27FC236}">
                <a16:creationId xmlns:a16="http://schemas.microsoft.com/office/drawing/2014/main" id="{6CF3D18F-737B-CCB3-07F0-11A0DF6FC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7EB18B-6D7B-2095-C9BF-D76A3EF1D486}"/>
              </a:ext>
            </a:extLst>
          </p:cNvPr>
          <p:cNvSpPr>
            <a:spLocks noGrp="1"/>
          </p:cNvSpPr>
          <p:nvPr>
            <p:ph type="sldNum" sz="quarter" idx="12"/>
          </p:nvPr>
        </p:nvSpPr>
        <p:spPr/>
        <p:txBody>
          <a:bodyPr/>
          <a:lstStyle/>
          <a:p>
            <a:fld id="{9B16743C-B438-4149-BA22-F939B58EF3EA}" type="slidenum">
              <a:rPr lang="en-US" smtClean="0"/>
              <a:t>‹#›</a:t>
            </a:fld>
            <a:endParaRPr lang="en-US"/>
          </a:p>
        </p:txBody>
      </p:sp>
    </p:spTree>
    <p:extLst>
      <p:ext uri="{BB962C8B-B14F-4D97-AF65-F5344CB8AC3E}">
        <p14:creationId xmlns:p14="http://schemas.microsoft.com/office/powerpoint/2010/main" val="3040043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E28DDD-6D63-69F2-6258-F038961EF00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001250A-E0F2-675B-FC47-01B40F36290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27226C-2E42-194B-52E7-B20BD757E017}"/>
              </a:ext>
            </a:extLst>
          </p:cNvPr>
          <p:cNvSpPr>
            <a:spLocks noGrp="1"/>
          </p:cNvSpPr>
          <p:nvPr>
            <p:ph type="dt" sz="half" idx="10"/>
          </p:nvPr>
        </p:nvSpPr>
        <p:spPr/>
        <p:txBody>
          <a:bodyPr/>
          <a:lstStyle/>
          <a:p>
            <a:fld id="{A6072200-03F4-3741-A580-8D2CED1F5442}" type="datetimeFigureOut">
              <a:rPr lang="en-US" smtClean="0"/>
              <a:t>11/7/22</a:t>
            </a:fld>
            <a:endParaRPr lang="en-US"/>
          </a:p>
        </p:txBody>
      </p:sp>
      <p:sp>
        <p:nvSpPr>
          <p:cNvPr id="5" name="Footer Placeholder 4">
            <a:extLst>
              <a:ext uri="{FF2B5EF4-FFF2-40B4-BE49-F238E27FC236}">
                <a16:creationId xmlns:a16="http://schemas.microsoft.com/office/drawing/2014/main" id="{C0F9C951-644C-2A79-EEB8-F88CE362F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595233-BE81-6688-85FC-839BDCBBAE1E}"/>
              </a:ext>
            </a:extLst>
          </p:cNvPr>
          <p:cNvSpPr>
            <a:spLocks noGrp="1"/>
          </p:cNvSpPr>
          <p:nvPr>
            <p:ph type="sldNum" sz="quarter" idx="12"/>
          </p:nvPr>
        </p:nvSpPr>
        <p:spPr/>
        <p:txBody>
          <a:bodyPr/>
          <a:lstStyle/>
          <a:p>
            <a:fld id="{9B16743C-B438-4149-BA22-F939B58EF3EA}" type="slidenum">
              <a:rPr lang="en-US" smtClean="0"/>
              <a:t>‹#›</a:t>
            </a:fld>
            <a:endParaRPr lang="en-US"/>
          </a:p>
        </p:txBody>
      </p:sp>
    </p:spTree>
    <p:extLst>
      <p:ext uri="{BB962C8B-B14F-4D97-AF65-F5344CB8AC3E}">
        <p14:creationId xmlns:p14="http://schemas.microsoft.com/office/powerpoint/2010/main" val="1077301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76F8-C464-C92E-FAF2-D4CA144EF4F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F0E16F1-C70C-C7A6-913D-578F8FBA30F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8788374-60F1-22A4-07CC-DBA7AD1BB83A}"/>
              </a:ext>
            </a:extLst>
          </p:cNvPr>
          <p:cNvSpPr>
            <a:spLocks noGrp="1"/>
          </p:cNvSpPr>
          <p:nvPr>
            <p:ph type="dt" sz="half" idx="10"/>
          </p:nvPr>
        </p:nvSpPr>
        <p:spPr/>
        <p:txBody>
          <a:bodyPr/>
          <a:lstStyle/>
          <a:p>
            <a:fld id="{A6072200-03F4-3741-A580-8D2CED1F5442}" type="datetimeFigureOut">
              <a:rPr lang="en-US" smtClean="0"/>
              <a:t>11/7/22</a:t>
            </a:fld>
            <a:endParaRPr lang="en-US"/>
          </a:p>
        </p:txBody>
      </p:sp>
      <p:sp>
        <p:nvSpPr>
          <p:cNvPr id="5" name="Footer Placeholder 4">
            <a:extLst>
              <a:ext uri="{FF2B5EF4-FFF2-40B4-BE49-F238E27FC236}">
                <a16:creationId xmlns:a16="http://schemas.microsoft.com/office/drawing/2014/main" id="{04F3CC39-74FB-3EC0-B6C3-3A545617D4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02D78A-9CA9-6CAB-D53E-D122A62CB991}"/>
              </a:ext>
            </a:extLst>
          </p:cNvPr>
          <p:cNvSpPr>
            <a:spLocks noGrp="1"/>
          </p:cNvSpPr>
          <p:nvPr>
            <p:ph type="sldNum" sz="quarter" idx="12"/>
          </p:nvPr>
        </p:nvSpPr>
        <p:spPr/>
        <p:txBody>
          <a:bodyPr/>
          <a:lstStyle/>
          <a:p>
            <a:fld id="{9B16743C-B438-4149-BA22-F939B58EF3EA}" type="slidenum">
              <a:rPr lang="en-US" smtClean="0"/>
              <a:t>‹#›</a:t>
            </a:fld>
            <a:endParaRPr lang="en-US"/>
          </a:p>
        </p:txBody>
      </p:sp>
    </p:spTree>
    <p:extLst>
      <p:ext uri="{BB962C8B-B14F-4D97-AF65-F5344CB8AC3E}">
        <p14:creationId xmlns:p14="http://schemas.microsoft.com/office/powerpoint/2010/main" val="957576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762F0-322D-A137-0804-AE8E491DFF1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9660F1B-4890-31CB-90AB-450D64F47A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C70CD1F-CDFB-8D0F-4247-3A658B773438}"/>
              </a:ext>
            </a:extLst>
          </p:cNvPr>
          <p:cNvSpPr>
            <a:spLocks noGrp="1"/>
          </p:cNvSpPr>
          <p:nvPr>
            <p:ph type="dt" sz="half" idx="10"/>
          </p:nvPr>
        </p:nvSpPr>
        <p:spPr/>
        <p:txBody>
          <a:bodyPr/>
          <a:lstStyle/>
          <a:p>
            <a:fld id="{A6072200-03F4-3741-A580-8D2CED1F5442}" type="datetimeFigureOut">
              <a:rPr lang="en-US" smtClean="0"/>
              <a:t>11/7/22</a:t>
            </a:fld>
            <a:endParaRPr lang="en-US"/>
          </a:p>
        </p:txBody>
      </p:sp>
      <p:sp>
        <p:nvSpPr>
          <p:cNvPr id="5" name="Footer Placeholder 4">
            <a:extLst>
              <a:ext uri="{FF2B5EF4-FFF2-40B4-BE49-F238E27FC236}">
                <a16:creationId xmlns:a16="http://schemas.microsoft.com/office/drawing/2014/main" id="{95E3C659-08C4-A614-85A5-631C6335F2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7B644F-5E27-0A56-9076-7803664E6748}"/>
              </a:ext>
            </a:extLst>
          </p:cNvPr>
          <p:cNvSpPr>
            <a:spLocks noGrp="1"/>
          </p:cNvSpPr>
          <p:nvPr>
            <p:ph type="sldNum" sz="quarter" idx="12"/>
          </p:nvPr>
        </p:nvSpPr>
        <p:spPr/>
        <p:txBody>
          <a:bodyPr/>
          <a:lstStyle/>
          <a:p>
            <a:fld id="{9B16743C-B438-4149-BA22-F939B58EF3EA}" type="slidenum">
              <a:rPr lang="en-US" smtClean="0"/>
              <a:t>‹#›</a:t>
            </a:fld>
            <a:endParaRPr lang="en-US"/>
          </a:p>
        </p:txBody>
      </p:sp>
    </p:spTree>
    <p:extLst>
      <p:ext uri="{BB962C8B-B14F-4D97-AF65-F5344CB8AC3E}">
        <p14:creationId xmlns:p14="http://schemas.microsoft.com/office/powerpoint/2010/main" val="2468391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240A4-736C-1A6D-3947-231D81BB8D9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1EDE18B-F52B-74EB-F79C-020D6FA8C03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D84B3DB-DC5F-6A24-E9E3-6D7DB6D67A6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790CA4E-D877-0B85-F4F3-244F64F469D9}"/>
              </a:ext>
            </a:extLst>
          </p:cNvPr>
          <p:cNvSpPr>
            <a:spLocks noGrp="1"/>
          </p:cNvSpPr>
          <p:nvPr>
            <p:ph type="dt" sz="half" idx="10"/>
          </p:nvPr>
        </p:nvSpPr>
        <p:spPr/>
        <p:txBody>
          <a:bodyPr/>
          <a:lstStyle/>
          <a:p>
            <a:fld id="{A6072200-03F4-3741-A580-8D2CED1F5442}" type="datetimeFigureOut">
              <a:rPr lang="en-US" smtClean="0"/>
              <a:t>11/7/22</a:t>
            </a:fld>
            <a:endParaRPr lang="en-US"/>
          </a:p>
        </p:txBody>
      </p:sp>
      <p:sp>
        <p:nvSpPr>
          <p:cNvPr id="6" name="Footer Placeholder 5">
            <a:extLst>
              <a:ext uri="{FF2B5EF4-FFF2-40B4-BE49-F238E27FC236}">
                <a16:creationId xmlns:a16="http://schemas.microsoft.com/office/drawing/2014/main" id="{3E74AE53-3048-8A11-9ECE-BE5A4AD3A3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A653BA-5694-3222-AFA1-A7587B38809D}"/>
              </a:ext>
            </a:extLst>
          </p:cNvPr>
          <p:cNvSpPr>
            <a:spLocks noGrp="1"/>
          </p:cNvSpPr>
          <p:nvPr>
            <p:ph type="sldNum" sz="quarter" idx="12"/>
          </p:nvPr>
        </p:nvSpPr>
        <p:spPr/>
        <p:txBody>
          <a:bodyPr/>
          <a:lstStyle/>
          <a:p>
            <a:fld id="{9B16743C-B438-4149-BA22-F939B58EF3EA}" type="slidenum">
              <a:rPr lang="en-US" smtClean="0"/>
              <a:t>‹#›</a:t>
            </a:fld>
            <a:endParaRPr lang="en-US"/>
          </a:p>
        </p:txBody>
      </p:sp>
    </p:spTree>
    <p:extLst>
      <p:ext uri="{BB962C8B-B14F-4D97-AF65-F5344CB8AC3E}">
        <p14:creationId xmlns:p14="http://schemas.microsoft.com/office/powerpoint/2010/main" val="379987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A5204-EB9A-CBBD-86C4-B1F5B105D61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0F79B6B-7758-6BE6-4F86-F9B61DFD0B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8D9AFFA-CBA5-87F3-2C4A-5BFC186BDE1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BC080ED-47B5-68CE-64E2-371C5A077E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CBF021B-9759-1A5D-C32E-0845A029C94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51A628C-870C-AFEF-1D8B-74B35DC213AE}"/>
              </a:ext>
            </a:extLst>
          </p:cNvPr>
          <p:cNvSpPr>
            <a:spLocks noGrp="1"/>
          </p:cNvSpPr>
          <p:nvPr>
            <p:ph type="dt" sz="half" idx="10"/>
          </p:nvPr>
        </p:nvSpPr>
        <p:spPr/>
        <p:txBody>
          <a:bodyPr/>
          <a:lstStyle/>
          <a:p>
            <a:fld id="{A6072200-03F4-3741-A580-8D2CED1F5442}" type="datetimeFigureOut">
              <a:rPr lang="en-US" smtClean="0"/>
              <a:t>11/7/22</a:t>
            </a:fld>
            <a:endParaRPr lang="en-US"/>
          </a:p>
        </p:txBody>
      </p:sp>
      <p:sp>
        <p:nvSpPr>
          <p:cNvPr id="8" name="Footer Placeholder 7">
            <a:extLst>
              <a:ext uri="{FF2B5EF4-FFF2-40B4-BE49-F238E27FC236}">
                <a16:creationId xmlns:a16="http://schemas.microsoft.com/office/drawing/2014/main" id="{30CE38D6-7257-44DD-0A86-3EF0DC028B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2534D0-3AEB-095B-C8BA-EE03C99DB3AA}"/>
              </a:ext>
            </a:extLst>
          </p:cNvPr>
          <p:cNvSpPr>
            <a:spLocks noGrp="1"/>
          </p:cNvSpPr>
          <p:nvPr>
            <p:ph type="sldNum" sz="quarter" idx="12"/>
          </p:nvPr>
        </p:nvSpPr>
        <p:spPr/>
        <p:txBody>
          <a:bodyPr/>
          <a:lstStyle/>
          <a:p>
            <a:fld id="{9B16743C-B438-4149-BA22-F939B58EF3EA}" type="slidenum">
              <a:rPr lang="en-US" smtClean="0"/>
              <a:t>‹#›</a:t>
            </a:fld>
            <a:endParaRPr lang="en-US"/>
          </a:p>
        </p:txBody>
      </p:sp>
    </p:spTree>
    <p:extLst>
      <p:ext uri="{BB962C8B-B14F-4D97-AF65-F5344CB8AC3E}">
        <p14:creationId xmlns:p14="http://schemas.microsoft.com/office/powerpoint/2010/main" val="2536250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078C9-C39D-8060-C068-DA3F6C6D997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8372E14-B127-1B62-AB84-D3D9EA93D605}"/>
              </a:ext>
            </a:extLst>
          </p:cNvPr>
          <p:cNvSpPr>
            <a:spLocks noGrp="1"/>
          </p:cNvSpPr>
          <p:nvPr>
            <p:ph type="dt" sz="half" idx="10"/>
          </p:nvPr>
        </p:nvSpPr>
        <p:spPr/>
        <p:txBody>
          <a:bodyPr/>
          <a:lstStyle/>
          <a:p>
            <a:fld id="{A6072200-03F4-3741-A580-8D2CED1F5442}" type="datetimeFigureOut">
              <a:rPr lang="en-US" smtClean="0"/>
              <a:t>11/7/22</a:t>
            </a:fld>
            <a:endParaRPr lang="en-US"/>
          </a:p>
        </p:txBody>
      </p:sp>
      <p:sp>
        <p:nvSpPr>
          <p:cNvPr id="4" name="Footer Placeholder 3">
            <a:extLst>
              <a:ext uri="{FF2B5EF4-FFF2-40B4-BE49-F238E27FC236}">
                <a16:creationId xmlns:a16="http://schemas.microsoft.com/office/drawing/2014/main" id="{B7A3A590-C27F-12C0-8D41-B4B74BA84C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10C7C2-7BF1-98B6-BB44-8432966BA19A}"/>
              </a:ext>
            </a:extLst>
          </p:cNvPr>
          <p:cNvSpPr>
            <a:spLocks noGrp="1"/>
          </p:cNvSpPr>
          <p:nvPr>
            <p:ph type="sldNum" sz="quarter" idx="12"/>
          </p:nvPr>
        </p:nvSpPr>
        <p:spPr/>
        <p:txBody>
          <a:bodyPr/>
          <a:lstStyle/>
          <a:p>
            <a:fld id="{9B16743C-B438-4149-BA22-F939B58EF3EA}" type="slidenum">
              <a:rPr lang="en-US" smtClean="0"/>
              <a:t>‹#›</a:t>
            </a:fld>
            <a:endParaRPr lang="en-US"/>
          </a:p>
        </p:txBody>
      </p:sp>
    </p:spTree>
    <p:extLst>
      <p:ext uri="{BB962C8B-B14F-4D97-AF65-F5344CB8AC3E}">
        <p14:creationId xmlns:p14="http://schemas.microsoft.com/office/powerpoint/2010/main" val="2256100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ED6E8F-F694-C4EB-BF84-69B8642A3AA3}"/>
              </a:ext>
            </a:extLst>
          </p:cNvPr>
          <p:cNvSpPr>
            <a:spLocks noGrp="1"/>
          </p:cNvSpPr>
          <p:nvPr>
            <p:ph type="dt" sz="half" idx="10"/>
          </p:nvPr>
        </p:nvSpPr>
        <p:spPr/>
        <p:txBody>
          <a:bodyPr/>
          <a:lstStyle/>
          <a:p>
            <a:fld id="{A6072200-03F4-3741-A580-8D2CED1F5442}" type="datetimeFigureOut">
              <a:rPr lang="en-US" smtClean="0"/>
              <a:t>11/7/22</a:t>
            </a:fld>
            <a:endParaRPr lang="en-US"/>
          </a:p>
        </p:txBody>
      </p:sp>
      <p:sp>
        <p:nvSpPr>
          <p:cNvPr id="3" name="Footer Placeholder 2">
            <a:extLst>
              <a:ext uri="{FF2B5EF4-FFF2-40B4-BE49-F238E27FC236}">
                <a16:creationId xmlns:a16="http://schemas.microsoft.com/office/drawing/2014/main" id="{318B7A48-DEF6-8ACB-2792-6E49DE8073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BFB9A6-EAC3-4ED7-82D3-8A77D0B3B4CE}"/>
              </a:ext>
            </a:extLst>
          </p:cNvPr>
          <p:cNvSpPr>
            <a:spLocks noGrp="1"/>
          </p:cNvSpPr>
          <p:nvPr>
            <p:ph type="sldNum" sz="quarter" idx="12"/>
          </p:nvPr>
        </p:nvSpPr>
        <p:spPr/>
        <p:txBody>
          <a:bodyPr/>
          <a:lstStyle/>
          <a:p>
            <a:fld id="{9B16743C-B438-4149-BA22-F939B58EF3EA}" type="slidenum">
              <a:rPr lang="en-US" smtClean="0"/>
              <a:t>‹#›</a:t>
            </a:fld>
            <a:endParaRPr lang="en-US"/>
          </a:p>
        </p:txBody>
      </p:sp>
    </p:spTree>
    <p:extLst>
      <p:ext uri="{BB962C8B-B14F-4D97-AF65-F5344CB8AC3E}">
        <p14:creationId xmlns:p14="http://schemas.microsoft.com/office/powerpoint/2010/main" val="2954407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CF179-D664-15C0-C649-299E5C3CA82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599E165-24FA-826C-4A3F-C6EF4F4F5E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82B1CA7-2A8C-7B20-2AC3-A9EF434825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F625179-BE1A-A720-309A-9E6A432F76C8}"/>
              </a:ext>
            </a:extLst>
          </p:cNvPr>
          <p:cNvSpPr>
            <a:spLocks noGrp="1"/>
          </p:cNvSpPr>
          <p:nvPr>
            <p:ph type="dt" sz="half" idx="10"/>
          </p:nvPr>
        </p:nvSpPr>
        <p:spPr/>
        <p:txBody>
          <a:bodyPr/>
          <a:lstStyle/>
          <a:p>
            <a:fld id="{A6072200-03F4-3741-A580-8D2CED1F5442}" type="datetimeFigureOut">
              <a:rPr lang="en-US" smtClean="0"/>
              <a:t>11/7/22</a:t>
            </a:fld>
            <a:endParaRPr lang="en-US"/>
          </a:p>
        </p:txBody>
      </p:sp>
      <p:sp>
        <p:nvSpPr>
          <p:cNvPr id="6" name="Footer Placeholder 5">
            <a:extLst>
              <a:ext uri="{FF2B5EF4-FFF2-40B4-BE49-F238E27FC236}">
                <a16:creationId xmlns:a16="http://schemas.microsoft.com/office/drawing/2014/main" id="{437BB31A-1546-1D9B-9E3F-092A2E5D7E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37B352-9689-3081-36AD-0B27BF21F489}"/>
              </a:ext>
            </a:extLst>
          </p:cNvPr>
          <p:cNvSpPr>
            <a:spLocks noGrp="1"/>
          </p:cNvSpPr>
          <p:nvPr>
            <p:ph type="sldNum" sz="quarter" idx="12"/>
          </p:nvPr>
        </p:nvSpPr>
        <p:spPr/>
        <p:txBody>
          <a:bodyPr/>
          <a:lstStyle/>
          <a:p>
            <a:fld id="{9B16743C-B438-4149-BA22-F939B58EF3EA}" type="slidenum">
              <a:rPr lang="en-US" smtClean="0"/>
              <a:t>‹#›</a:t>
            </a:fld>
            <a:endParaRPr lang="en-US"/>
          </a:p>
        </p:txBody>
      </p:sp>
    </p:spTree>
    <p:extLst>
      <p:ext uri="{BB962C8B-B14F-4D97-AF65-F5344CB8AC3E}">
        <p14:creationId xmlns:p14="http://schemas.microsoft.com/office/powerpoint/2010/main" val="486051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162ED-097D-7186-0D17-5703B0D3215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AFCBBE5-681D-A941-1022-9B2B8B1832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66C86A-63F2-EBFD-DD49-7BB4B7691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80433C1-9BDC-A011-B05B-FEA798A7FFD0}"/>
              </a:ext>
            </a:extLst>
          </p:cNvPr>
          <p:cNvSpPr>
            <a:spLocks noGrp="1"/>
          </p:cNvSpPr>
          <p:nvPr>
            <p:ph type="dt" sz="half" idx="10"/>
          </p:nvPr>
        </p:nvSpPr>
        <p:spPr/>
        <p:txBody>
          <a:bodyPr/>
          <a:lstStyle/>
          <a:p>
            <a:fld id="{A6072200-03F4-3741-A580-8D2CED1F5442}" type="datetimeFigureOut">
              <a:rPr lang="en-US" smtClean="0"/>
              <a:t>11/7/22</a:t>
            </a:fld>
            <a:endParaRPr lang="en-US"/>
          </a:p>
        </p:txBody>
      </p:sp>
      <p:sp>
        <p:nvSpPr>
          <p:cNvPr id="6" name="Footer Placeholder 5">
            <a:extLst>
              <a:ext uri="{FF2B5EF4-FFF2-40B4-BE49-F238E27FC236}">
                <a16:creationId xmlns:a16="http://schemas.microsoft.com/office/drawing/2014/main" id="{900FF36C-0F56-3DD1-DF19-8F1A00BE8C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416AFA-EACB-55AB-9200-98B69FF7A5A1}"/>
              </a:ext>
            </a:extLst>
          </p:cNvPr>
          <p:cNvSpPr>
            <a:spLocks noGrp="1"/>
          </p:cNvSpPr>
          <p:nvPr>
            <p:ph type="sldNum" sz="quarter" idx="12"/>
          </p:nvPr>
        </p:nvSpPr>
        <p:spPr/>
        <p:txBody>
          <a:bodyPr/>
          <a:lstStyle/>
          <a:p>
            <a:fld id="{9B16743C-B438-4149-BA22-F939B58EF3EA}" type="slidenum">
              <a:rPr lang="en-US" smtClean="0"/>
              <a:t>‹#›</a:t>
            </a:fld>
            <a:endParaRPr lang="en-US"/>
          </a:p>
        </p:txBody>
      </p:sp>
    </p:spTree>
    <p:extLst>
      <p:ext uri="{BB962C8B-B14F-4D97-AF65-F5344CB8AC3E}">
        <p14:creationId xmlns:p14="http://schemas.microsoft.com/office/powerpoint/2010/main" val="4014144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D66CAE-B0D7-E840-FFDA-327FCB2277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2C02B2E-57BE-7861-5CE8-FBCB347D46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196E315-C917-0E22-1C57-5E4B1F9607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072200-03F4-3741-A580-8D2CED1F5442}" type="datetimeFigureOut">
              <a:rPr lang="en-US" smtClean="0"/>
              <a:t>11/7/22</a:t>
            </a:fld>
            <a:endParaRPr lang="en-US"/>
          </a:p>
        </p:txBody>
      </p:sp>
      <p:sp>
        <p:nvSpPr>
          <p:cNvPr id="5" name="Footer Placeholder 4">
            <a:extLst>
              <a:ext uri="{FF2B5EF4-FFF2-40B4-BE49-F238E27FC236}">
                <a16:creationId xmlns:a16="http://schemas.microsoft.com/office/drawing/2014/main" id="{96A20246-29AF-B60D-5E8E-E892C3443B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548551-2FBE-83F4-6EDA-5CBAF728F2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16743C-B438-4149-BA22-F939B58EF3EA}" type="slidenum">
              <a:rPr lang="en-US" smtClean="0"/>
              <a:t>‹#›</a:t>
            </a:fld>
            <a:endParaRPr lang="en-US"/>
          </a:p>
        </p:txBody>
      </p:sp>
    </p:spTree>
    <p:extLst>
      <p:ext uri="{BB962C8B-B14F-4D97-AF65-F5344CB8AC3E}">
        <p14:creationId xmlns:p14="http://schemas.microsoft.com/office/powerpoint/2010/main" val="3310140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enterpriseintegrationpatterns.com/ramblings/18_starbucks.html"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C94CA-125E-815A-10D6-F7007C0D7785}"/>
              </a:ext>
            </a:extLst>
          </p:cNvPr>
          <p:cNvSpPr>
            <a:spLocks noGrp="1"/>
          </p:cNvSpPr>
          <p:nvPr>
            <p:ph type="ctrTitle"/>
          </p:nvPr>
        </p:nvSpPr>
        <p:spPr/>
        <p:txBody>
          <a:bodyPr/>
          <a:lstStyle/>
          <a:p>
            <a:r>
              <a:rPr lang="en-US" dirty="0"/>
              <a:t>At Least Once</a:t>
            </a:r>
          </a:p>
        </p:txBody>
      </p:sp>
      <p:sp>
        <p:nvSpPr>
          <p:cNvPr id="3" name="Subtitle 2">
            <a:extLst>
              <a:ext uri="{FF2B5EF4-FFF2-40B4-BE49-F238E27FC236}">
                <a16:creationId xmlns:a16="http://schemas.microsoft.com/office/drawing/2014/main" id="{71C23378-CA35-305B-3217-55FF5160D7D9}"/>
              </a:ext>
            </a:extLst>
          </p:cNvPr>
          <p:cNvSpPr>
            <a:spLocks noGrp="1"/>
          </p:cNvSpPr>
          <p:nvPr>
            <p:ph type="subTitle" idx="1"/>
          </p:nvPr>
        </p:nvSpPr>
        <p:spPr/>
        <p:txBody>
          <a:bodyPr/>
          <a:lstStyle/>
          <a:p>
            <a:r>
              <a:rPr lang="en-US" dirty="0"/>
              <a:t>Life without Two-Phase Commit</a:t>
            </a:r>
          </a:p>
          <a:p>
            <a:r>
              <a:rPr lang="en-US" dirty="0"/>
              <a:t>@</a:t>
            </a:r>
            <a:r>
              <a:rPr lang="en-US" dirty="0" err="1"/>
              <a:t>ICooper</a:t>
            </a:r>
            <a:endParaRPr lang="en-US" dirty="0"/>
          </a:p>
        </p:txBody>
      </p:sp>
    </p:spTree>
    <p:extLst>
      <p:ext uri="{BB962C8B-B14F-4D97-AF65-F5344CB8AC3E}">
        <p14:creationId xmlns:p14="http://schemas.microsoft.com/office/powerpoint/2010/main" val="2404421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118947-CFBF-9F41-79A7-3C59713D4BA3}"/>
              </a:ext>
            </a:extLst>
          </p:cNvPr>
          <p:cNvPicPr>
            <a:picLocks noChangeAspect="1"/>
          </p:cNvPicPr>
          <p:nvPr/>
        </p:nvPicPr>
        <p:blipFill>
          <a:blip r:embed="rId3"/>
          <a:stretch>
            <a:fillRect/>
          </a:stretch>
        </p:blipFill>
        <p:spPr>
          <a:xfrm>
            <a:off x="2017643" y="521058"/>
            <a:ext cx="8006798" cy="5815883"/>
          </a:xfrm>
          <a:prstGeom prst="rect">
            <a:avLst/>
          </a:prstGeom>
        </p:spPr>
      </p:pic>
    </p:spTree>
    <p:extLst>
      <p:ext uri="{BB962C8B-B14F-4D97-AF65-F5344CB8AC3E}">
        <p14:creationId xmlns:p14="http://schemas.microsoft.com/office/powerpoint/2010/main" val="371281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825624"/>
            <a:ext cx="10515600" cy="2862123"/>
          </a:xfrm>
        </p:spPr>
        <p:txBody>
          <a:bodyPr>
            <a:normAutofit lnSpcReduction="10000"/>
          </a:bodyPr>
          <a:lstStyle/>
          <a:p>
            <a:r>
              <a:rPr lang="en-US" sz="2600" dirty="0">
                <a:solidFill>
                  <a:schemeClr val="tx1">
                    <a:lumMod val="50000"/>
                    <a:lumOff val="50000"/>
                  </a:schemeClr>
                </a:solidFill>
              </a:rPr>
              <a:t>Fiefdoms: Autonomous Components</a:t>
            </a:r>
          </a:p>
          <a:p>
            <a:r>
              <a:rPr lang="en-US" sz="2600" dirty="0">
                <a:solidFill>
                  <a:schemeClr val="accent6"/>
                </a:solidFill>
              </a:rPr>
              <a:t>Collaborations: Work Across Fiefdoms</a:t>
            </a:r>
          </a:p>
          <a:p>
            <a:r>
              <a:rPr lang="en-US" sz="2600" dirty="0"/>
              <a:t>Future and Past: If Not Now, When?</a:t>
            </a:r>
          </a:p>
          <a:p>
            <a:r>
              <a:rPr lang="en-US" sz="2600" dirty="0"/>
              <a:t>Emissaries: Interacting with Fiefdoms</a:t>
            </a:r>
          </a:p>
          <a:p>
            <a:r>
              <a:rPr lang="en-US" sz="2600" dirty="0"/>
              <a:t>Messaging: Conversations Between Fiefdoms, Outbox and Inbox</a:t>
            </a:r>
          </a:p>
          <a:p>
            <a:r>
              <a:rPr lang="en-US" sz="2600" dirty="0"/>
              <a:t>Data: Resources, Activities, Reference, Requests </a:t>
            </a:r>
          </a:p>
          <a:p>
            <a:endParaRPr lang="en-US" sz="2400" dirty="0">
              <a:solidFill>
                <a:schemeClr val="accent6"/>
              </a:solidFill>
            </a:endParaRPr>
          </a:p>
        </p:txBody>
      </p:sp>
      <p:sp>
        <p:nvSpPr>
          <p:cNvPr id="4" name="Slide Number Placeholder 3"/>
          <p:cNvSpPr>
            <a:spLocks noGrp="1"/>
          </p:cNvSpPr>
          <p:nvPr>
            <p:ph type="sldNum" sz="quarter" idx="12"/>
          </p:nvPr>
        </p:nvSpPr>
        <p:spPr/>
        <p:txBody>
          <a:bodyPr/>
          <a:lstStyle/>
          <a:p>
            <a:fld id="{867D4A06-35AE-BD4A-84A9-613A26F3D41D}" type="slidenum">
              <a:rPr lang="en-US" smtClean="0"/>
              <a:pPr/>
              <a:t>11</a:t>
            </a:fld>
            <a:endParaRPr lang="en-US"/>
          </a:p>
        </p:txBody>
      </p:sp>
      <p:sp>
        <p:nvSpPr>
          <p:cNvPr id="5" name="TextBox 4">
            <a:extLst>
              <a:ext uri="{FF2B5EF4-FFF2-40B4-BE49-F238E27FC236}">
                <a16:creationId xmlns:a16="http://schemas.microsoft.com/office/drawing/2014/main" id="{A1837316-14AE-1EEE-B963-1AD8058A45EE}"/>
              </a:ext>
            </a:extLst>
          </p:cNvPr>
          <p:cNvSpPr txBox="1"/>
          <p:nvPr/>
        </p:nvSpPr>
        <p:spPr>
          <a:xfrm>
            <a:off x="10775500" y="365125"/>
            <a:ext cx="578300" cy="369332"/>
          </a:xfrm>
          <a:prstGeom prst="rect">
            <a:avLst/>
          </a:prstGeom>
          <a:noFill/>
        </p:spPr>
        <p:txBody>
          <a:bodyPr wrap="none" rtlCol="0">
            <a:spAutoFit/>
          </a:bodyPr>
          <a:lstStyle/>
          <a:p>
            <a:r>
              <a:rPr lang="en-US" dirty="0"/>
              <a:t>T:15</a:t>
            </a:r>
          </a:p>
        </p:txBody>
      </p:sp>
    </p:spTree>
    <p:extLst>
      <p:ext uri="{BB962C8B-B14F-4D97-AF65-F5344CB8AC3E}">
        <p14:creationId xmlns:p14="http://schemas.microsoft.com/office/powerpoint/2010/main" val="2161700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EBD29D-4C36-A5C6-AEE7-1DC3C3687FA2}"/>
              </a:ext>
            </a:extLst>
          </p:cNvPr>
          <p:cNvPicPr>
            <a:picLocks noChangeAspect="1"/>
          </p:cNvPicPr>
          <p:nvPr/>
        </p:nvPicPr>
        <p:blipFill>
          <a:blip r:embed="rId3"/>
          <a:stretch>
            <a:fillRect/>
          </a:stretch>
        </p:blipFill>
        <p:spPr>
          <a:xfrm>
            <a:off x="1338573" y="497996"/>
            <a:ext cx="9744473" cy="5357113"/>
          </a:xfrm>
          <a:prstGeom prst="rect">
            <a:avLst/>
          </a:prstGeom>
        </p:spPr>
      </p:pic>
      <p:cxnSp>
        <p:nvCxnSpPr>
          <p:cNvPr id="4" name="Straight Arrow Connector 3">
            <a:extLst>
              <a:ext uri="{FF2B5EF4-FFF2-40B4-BE49-F238E27FC236}">
                <a16:creationId xmlns:a16="http://schemas.microsoft.com/office/drawing/2014/main" id="{05B39C92-0E9B-A901-82ED-0C56675ABA55}"/>
              </a:ext>
            </a:extLst>
          </p:cNvPr>
          <p:cNvCxnSpPr>
            <a:cxnSpLocks/>
            <a:stCxn id="5" idx="2"/>
          </p:cNvCxnSpPr>
          <p:nvPr/>
        </p:nvCxnSpPr>
        <p:spPr>
          <a:xfrm>
            <a:off x="5275417" y="1789452"/>
            <a:ext cx="882035" cy="1986099"/>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D7259A2-5146-0268-061F-A3A89CE5CFD4}"/>
              </a:ext>
            </a:extLst>
          </p:cNvPr>
          <p:cNvSpPr txBox="1"/>
          <p:nvPr/>
        </p:nvSpPr>
        <p:spPr>
          <a:xfrm>
            <a:off x="3256118" y="589123"/>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Fiefdoms have different responsibilities, but sometimes a fiefdom must request a service from another fiefdom. This can imply a fiefdom must transfer control.</a:t>
            </a:r>
            <a:endParaRPr lang="en-US" b="1" dirty="0"/>
          </a:p>
        </p:txBody>
      </p:sp>
      <p:cxnSp>
        <p:nvCxnSpPr>
          <p:cNvPr id="7" name="Straight Arrow Connector 6">
            <a:extLst>
              <a:ext uri="{FF2B5EF4-FFF2-40B4-BE49-F238E27FC236}">
                <a16:creationId xmlns:a16="http://schemas.microsoft.com/office/drawing/2014/main" id="{A53D9869-A20F-1E8B-FA52-F1D9FAE1BC82}"/>
              </a:ext>
            </a:extLst>
          </p:cNvPr>
          <p:cNvCxnSpPr>
            <a:cxnSpLocks/>
            <a:stCxn id="8" idx="0"/>
          </p:cNvCxnSpPr>
          <p:nvPr/>
        </p:nvCxnSpPr>
        <p:spPr>
          <a:xfrm flipH="1" flipV="1">
            <a:off x="2065380" y="4634431"/>
            <a:ext cx="400050" cy="1012218"/>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BEAEAAD-1A00-82F6-6BEF-1B6BEB67FFE9}"/>
              </a:ext>
            </a:extLst>
          </p:cNvPr>
          <p:cNvSpPr txBox="1"/>
          <p:nvPr/>
        </p:nvSpPr>
        <p:spPr>
          <a:xfrm>
            <a:off x="203923" y="5646649"/>
            <a:ext cx="452301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Because we transfer control we think of this as a conversation or a dialog – a collaboration.</a:t>
            </a:r>
            <a:endParaRPr lang="en-US" b="1" dirty="0"/>
          </a:p>
        </p:txBody>
      </p:sp>
    </p:spTree>
    <p:extLst>
      <p:ext uri="{BB962C8B-B14F-4D97-AF65-F5344CB8AC3E}">
        <p14:creationId xmlns:p14="http://schemas.microsoft.com/office/powerpoint/2010/main" val="134862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EBD29D-4C36-A5C6-AEE7-1DC3C3687FA2}"/>
              </a:ext>
            </a:extLst>
          </p:cNvPr>
          <p:cNvPicPr>
            <a:picLocks noChangeAspect="1"/>
          </p:cNvPicPr>
          <p:nvPr/>
        </p:nvPicPr>
        <p:blipFill>
          <a:blip r:embed="rId3"/>
          <a:stretch>
            <a:fillRect/>
          </a:stretch>
        </p:blipFill>
        <p:spPr>
          <a:xfrm>
            <a:off x="1338573" y="497996"/>
            <a:ext cx="9744473" cy="5357113"/>
          </a:xfrm>
          <a:prstGeom prst="rect">
            <a:avLst/>
          </a:prstGeom>
        </p:spPr>
      </p:pic>
      <p:cxnSp>
        <p:nvCxnSpPr>
          <p:cNvPr id="4" name="Straight Arrow Connector 3">
            <a:extLst>
              <a:ext uri="{FF2B5EF4-FFF2-40B4-BE49-F238E27FC236}">
                <a16:creationId xmlns:a16="http://schemas.microsoft.com/office/drawing/2014/main" id="{05B39C92-0E9B-A901-82ED-0C56675ABA55}"/>
              </a:ext>
            </a:extLst>
          </p:cNvPr>
          <p:cNvCxnSpPr>
            <a:cxnSpLocks/>
            <a:stCxn id="9" idx="0"/>
          </p:cNvCxnSpPr>
          <p:nvPr/>
        </p:nvCxnSpPr>
        <p:spPr>
          <a:xfrm flipV="1">
            <a:off x="5716434" y="3984171"/>
            <a:ext cx="1783823" cy="1361900"/>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D7259A2-5146-0268-061F-A3A89CE5CFD4}"/>
              </a:ext>
            </a:extLst>
          </p:cNvPr>
          <p:cNvSpPr txBox="1"/>
          <p:nvPr/>
        </p:nvSpPr>
        <p:spPr>
          <a:xfrm>
            <a:off x="3256118" y="589123"/>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There is </a:t>
            </a:r>
            <a:r>
              <a:rPr lang="en-US" i="1" dirty="0"/>
              <a:t>uncertainty</a:t>
            </a:r>
            <a:r>
              <a:rPr lang="en-US" dirty="0"/>
              <a:t> here. We do not know how the other fiefdom will react. It might fail, cancel, or timeout. We need a way to manage that uncertainty.</a:t>
            </a:r>
            <a:endParaRPr lang="en-US" b="1" dirty="0"/>
          </a:p>
        </p:txBody>
      </p:sp>
      <p:sp>
        <p:nvSpPr>
          <p:cNvPr id="9" name="TextBox 8">
            <a:extLst>
              <a:ext uri="{FF2B5EF4-FFF2-40B4-BE49-F238E27FC236}">
                <a16:creationId xmlns:a16="http://schemas.microsoft.com/office/drawing/2014/main" id="{26FB967E-C738-F865-BD0C-93ED1490728C}"/>
              </a:ext>
            </a:extLst>
          </p:cNvPr>
          <p:cNvSpPr txBox="1"/>
          <p:nvPr/>
        </p:nvSpPr>
        <p:spPr>
          <a:xfrm>
            <a:off x="3374001" y="5346071"/>
            <a:ext cx="4684865"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“In a system that cannot count on distributed transactions, the management of uncertainty must be implemented in the business logic.” – Pat </a:t>
            </a:r>
            <a:r>
              <a:rPr lang="en-GB" dirty="0" err="1"/>
              <a:t>Helland</a:t>
            </a:r>
            <a:endParaRPr lang="en-US" dirty="0"/>
          </a:p>
        </p:txBody>
      </p:sp>
    </p:spTree>
    <p:extLst>
      <p:ext uri="{BB962C8B-B14F-4D97-AF65-F5344CB8AC3E}">
        <p14:creationId xmlns:p14="http://schemas.microsoft.com/office/powerpoint/2010/main" val="175148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39CAD3-E82E-3188-CD0E-67931CB93050}"/>
              </a:ext>
            </a:extLst>
          </p:cNvPr>
          <p:cNvSpPr txBox="1">
            <a:spLocks/>
          </p:cNvSpPr>
          <p:nvPr/>
        </p:nvSpPr>
        <p:spPr>
          <a:xfrm>
            <a:off x="683127" y="338389"/>
            <a:ext cx="9920705" cy="57601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Starbucks Doesn’t Use Two Phase Commit.</a:t>
            </a:r>
          </a:p>
        </p:txBody>
      </p:sp>
      <p:sp>
        <p:nvSpPr>
          <p:cNvPr id="4" name="TextBox 3">
            <a:extLst>
              <a:ext uri="{FF2B5EF4-FFF2-40B4-BE49-F238E27FC236}">
                <a16:creationId xmlns:a16="http://schemas.microsoft.com/office/drawing/2014/main" id="{9002CA3C-D049-1C89-63C1-950743A384DE}"/>
              </a:ext>
            </a:extLst>
          </p:cNvPr>
          <p:cNvSpPr txBox="1"/>
          <p:nvPr/>
        </p:nvSpPr>
        <p:spPr>
          <a:xfrm>
            <a:off x="6413336" y="6276340"/>
            <a:ext cx="5524500" cy="369332"/>
          </a:xfrm>
          <a:prstGeom prst="rect">
            <a:avLst/>
          </a:prstGeom>
          <a:noFill/>
        </p:spPr>
        <p:txBody>
          <a:bodyPr wrap="square" rtlCol="0">
            <a:spAutoFit/>
          </a:bodyPr>
          <a:lstStyle/>
          <a:p>
            <a:r>
              <a:rPr lang="en-US" dirty="0">
                <a:hlinkClick r:id="rId3"/>
              </a:rPr>
              <a:t>Starbucks Does Not Use Two Phase Commit</a:t>
            </a:r>
            <a:r>
              <a:rPr lang="en-US" dirty="0"/>
              <a:t> - </a:t>
            </a:r>
            <a:r>
              <a:rPr lang="en-US" dirty="0" err="1"/>
              <a:t>Hohpe</a:t>
            </a:r>
            <a:endParaRPr lang="en-US" dirty="0"/>
          </a:p>
        </p:txBody>
      </p:sp>
      <p:pic>
        <p:nvPicPr>
          <p:cNvPr id="5" name="Picture 4">
            <a:extLst>
              <a:ext uri="{FF2B5EF4-FFF2-40B4-BE49-F238E27FC236}">
                <a16:creationId xmlns:a16="http://schemas.microsoft.com/office/drawing/2014/main" id="{A4AF8F23-D2DD-8092-AE22-EA883BE71BFA}"/>
              </a:ext>
            </a:extLst>
          </p:cNvPr>
          <p:cNvPicPr>
            <a:picLocks noChangeAspect="1"/>
          </p:cNvPicPr>
          <p:nvPr/>
        </p:nvPicPr>
        <p:blipFill>
          <a:blip r:embed="rId4"/>
          <a:stretch>
            <a:fillRect/>
          </a:stretch>
        </p:blipFill>
        <p:spPr>
          <a:xfrm>
            <a:off x="999660" y="1404046"/>
            <a:ext cx="3069945" cy="3495368"/>
          </a:xfrm>
          <a:prstGeom prst="rect">
            <a:avLst/>
          </a:prstGeom>
          <a:ln w="25400">
            <a:solidFill>
              <a:schemeClr val="dk1"/>
            </a:solidFill>
          </a:ln>
        </p:spPr>
      </p:pic>
      <p:sp>
        <p:nvSpPr>
          <p:cNvPr id="6" name="TextBox 5">
            <a:extLst>
              <a:ext uri="{FF2B5EF4-FFF2-40B4-BE49-F238E27FC236}">
                <a16:creationId xmlns:a16="http://schemas.microsoft.com/office/drawing/2014/main" id="{2E50D0EB-28EC-02A2-3FAC-CC5241C3C2C0}"/>
              </a:ext>
            </a:extLst>
          </p:cNvPr>
          <p:cNvSpPr txBox="1"/>
          <p:nvPr/>
        </p:nvSpPr>
        <p:spPr>
          <a:xfrm>
            <a:off x="586659" y="5215539"/>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 till operator takes the order, and passes it to the barista and waits for the coffee.</a:t>
            </a:r>
            <a:endParaRPr lang="en-US" b="1" dirty="0"/>
          </a:p>
        </p:txBody>
      </p:sp>
      <p:cxnSp>
        <p:nvCxnSpPr>
          <p:cNvPr id="7" name="Straight Arrow Connector 6">
            <a:extLst>
              <a:ext uri="{FF2B5EF4-FFF2-40B4-BE49-F238E27FC236}">
                <a16:creationId xmlns:a16="http://schemas.microsoft.com/office/drawing/2014/main" id="{42FB9538-B095-70D0-31AD-43DB043F3354}"/>
              </a:ext>
            </a:extLst>
          </p:cNvPr>
          <p:cNvCxnSpPr>
            <a:cxnSpLocks/>
          </p:cNvCxnSpPr>
          <p:nvPr/>
        </p:nvCxnSpPr>
        <p:spPr>
          <a:xfrm flipH="1" flipV="1">
            <a:off x="2595716" y="3970266"/>
            <a:ext cx="41296" cy="1240231"/>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F74D6993-65C9-DF05-D474-D2F86CC7EF30}"/>
              </a:ext>
            </a:extLst>
          </p:cNvPr>
          <p:cNvSpPr txBox="1"/>
          <p:nvPr/>
        </p:nvSpPr>
        <p:spPr>
          <a:xfrm>
            <a:off x="770113" y="1090869"/>
            <a:ext cx="403859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 queue can only be serviced as fast as the barista can work.</a:t>
            </a:r>
            <a:endParaRPr lang="en-US" b="1" dirty="0"/>
          </a:p>
        </p:txBody>
      </p:sp>
      <p:cxnSp>
        <p:nvCxnSpPr>
          <p:cNvPr id="13" name="Straight Arrow Connector 12">
            <a:extLst>
              <a:ext uri="{FF2B5EF4-FFF2-40B4-BE49-F238E27FC236}">
                <a16:creationId xmlns:a16="http://schemas.microsoft.com/office/drawing/2014/main" id="{61062A05-2364-E7FF-BE17-0A4C61188CF1}"/>
              </a:ext>
            </a:extLst>
          </p:cNvPr>
          <p:cNvCxnSpPr>
            <a:cxnSpLocks/>
            <a:stCxn id="12" idx="2"/>
          </p:cNvCxnSpPr>
          <p:nvPr/>
        </p:nvCxnSpPr>
        <p:spPr>
          <a:xfrm flipH="1">
            <a:off x="1964485" y="1737200"/>
            <a:ext cx="824927" cy="665373"/>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DE465737-FC68-30D2-57A2-308DADF85408}"/>
              </a:ext>
            </a:extLst>
          </p:cNvPr>
          <p:cNvPicPr>
            <a:picLocks noChangeAspect="1"/>
          </p:cNvPicPr>
          <p:nvPr/>
        </p:nvPicPr>
        <p:blipFill>
          <a:blip r:embed="rId5"/>
          <a:stretch>
            <a:fillRect/>
          </a:stretch>
        </p:blipFill>
        <p:spPr>
          <a:xfrm>
            <a:off x="6742470" y="1404045"/>
            <a:ext cx="3547109" cy="3495369"/>
          </a:xfrm>
          <a:prstGeom prst="rect">
            <a:avLst/>
          </a:prstGeom>
          <a:ln w="25400">
            <a:solidFill>
              <a:schemeClr val="dk1"/>
            </a:solidFill>
          </a:ln>
        </p:spPr>
      </p:pic>
      <p:sp>
        <p:nvSpPr>
          <p:cNvPr id="22" name="TextBox 21">
            <a:extLst>
              <a:ext uri="{FF2B5EF4-FFF2-40B4-BE49-F238E27FC236}">
                <a16:creationId xmlns:a16="http://schemas.microsoft.com/office/drawing/2014/main" id="{65D58F45-C35F-87F0-B5EB-89CB2D364E5D}"/>
              </a:ext>
            </a:extLst>
          </p:cNvPr>
          <p:cNvSpPr txBox="1"/>
          <p:nvPr/>
        </p:nvSpPr>
        <p:spPr>
          <a:xfrm>
            <a:off x="5759410" y="5261751"/>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 till operator takes the order, and passes it to the barista. They serve the next customer.</a:t>
            </a:r>
            <a:endParaRPr lang="en-US" b="1" dirty="0"/>
          </a:p>
        </p:txBody>
      </p:sp>
      <p:cxnSp>
        <p:nvCxnSpPr>
          <p:cNvPr id="23" name="Straight Arrow Connector 22">
            <a:extLst>
              <a:ext uri="{FF2B5EF4-FFF2-40B4-BE49-F238E27FC236}">
                <a16:creationId xmlns:a16="http://schemas.microsoft.com/office/drawing/2014/main" id="{8A160C4E-7D2B-88EF-02A3-7AB0322C5607}"/>
              </a:ext>
            </a:extLst>
          </p:cNvPr>
          <p:cNvCxnSpPr>
            <a:cxnSpLocks/>
          </p:cNvCxnSpPr>
          <p:nvPr/>
        </p:nvCxnSpPr>
        <p:spPr>
          <a:xfrm flipV="1">
            <a:off x="7809763" y="3651701"/>
            <a:ext cx="312634" cy="1605008"/>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65C70C64-7206-2C98-0BEE-805E73786F51}"/>
              </a:ext>
            </a:extLst>
          </p:cNvPr>
          <p:cNvSpPr txBox="1"/>
          <p:nvPr/>
        </p:nvSpPr>
        <p:spPr>
          <a:xfrm>
            <a:off x="6509202" y="767703"/>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lose fewer customers as the constraint is now how fast we can put orders through the till.</a:t>
            </a:r>
            <a:endParaRPr lang="en-US" b="1" dirty="0"/>
          </a:p>
        </p:txBody>
      </p:sp>
      <p:cxnSp>
        <p:nvCxnSpPr>
          <p:cNvPr id="26" name="Straight Arrow Connector 25">
            <a:extLst>
              <a:ext uri="{FF2B5EF4-FFF2-40B4-BE49-F238E27FC236}">
                <a16:creationId xmlns:a16="http://schemas.microsoft.com/office/drawing/2014/main" id="{81A3B845-98F3-1926-F18A-3D8F978B8A94}"/>
              </a:ext>
            </a:extLst>
          </p:cNvPr>
          <p:cNvCxnSpPr>
            <a:cxnSpLocks/>
            <a:stCxn id="25" idx="2"/>
          </p:cNvCxnSpPr>
          <p:nvPr/>
        </p:nvCxnSpPr>
        <p:spPr>
          <a:xfrm flipH="1">
            <a:off x="7922834" y="1691033"/>
            <a:ext cx="605667" cy="904683"/>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33CC95A1-12BB-C646-C8AC-C0D3FBB34FAD}"/>
              </a:ext>
            </a:extLst>
          </p:cNvPr>
          <p:cNvSpPr txBox="1"/>
          <p:nvPr/>
        </p:nvSpPr>
        <p:spPr>
          <a:xfrm>
            <a:off x="8743888" y="2180677"/>
            <a:ext cx="3349603"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Customers instead queue for their finished coffee, correlated by name.</a:t>
            </a:r>
            <a:endParaRPr lang="en-US" b="1" dirty="0"/>
          </a:p>
        </p:txBody>
      </p:sp>
      <p:cxnSp>
        <p:nvCxnSpPr>
          <p:cNvPr id="29" name="Straight Arrow Connector 28">
            <a:extLst>
              <a:ext uri="{FF2B5EF4-FFF2-40B4-BE49-F238E27FC236}">
                <a16:creationId xmlns:a16="http://schemas.microsoft.com/office/drawing/2014/main" id="{C634A9E1-2ACE-5683-3973-2896C2007DCA}"/>
              </a:ext>
            </a:extLst>
          </p:cNvPr>
          <p:cNvCxnSpPr>
            <a:cxnSpLocks/>
            <a:stCxn id="28" idx="2"/>
          </p:cNvCxnSpPr>
          <p:nvPr/>
        </p:nvCxnSpPr>
        <p:spPr>
          <a:xfrm flipH="1">
            <a:off x="10157520" y="3104007"/>
            <a:ext cx="261170" cy="904683"/>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1D708DF4-80A9-642B-D402-4A4F12AACCAA}"/>
              </a:ext>
            </a:extLst>
          </p:cNvPr>
          <p:cNvSpPr txBox="1"/>
          <p:nvPr/>
        </p:nvSpPr>
        <p:spPr>
          <a:xfrm>
            <a:off x="4233068" y="2134051"/>
            <a:ext cx="3069945"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 cup (with a name) is queued for the barista. The cup contains the details of the order.</a:t>
            </a:r>
            <a:endParaRPr lang="en-US" b="1" dirty="0"/>
          </a:p>
        </p:txBody>
      </p:sp>
      <p:cxnSp>
        <p:nvCxnSpPr>
          <p:cNvPr id="8" name="Straight Arrow Connector 7">
            <a:extLst>
              <a:ext uri="{FF2B5EF4-FFF2-40B4-BE49-F238E27FC236}">
                <a16:creationId xmlns:a16="http://schemas.microsoft.com/office/drawing/2014/main" id="{A024E4A8-3CA3-EF60-0189-728B7F456C54}"/>
              </a:ext>
            </a:extLst>
          </p:cNvPr>
          <p:cNvCxnSpPr>
            <a:cxnSpLocks/>
            <a:stCxn id="2" idx="2"/>
          </p:cNvCxnSpPr>
          <p:nvPr/>
        </p:nvCxnSpPr>
        <p:spPr>
          <a:xfrm>
            <a:off x="5768041" y="3334380"/>
            <a:ext cx="2154793" cy="1150739"/>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466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22" grpId="0" animBg="1"/>
      <p:bldP spid="25" grpId="0" animBg="1"/>
      <p:bldP spid="28"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7B7D94-DD86-6C64-3E34-BD57CA35330B}"/>
              </a:ext>
            </a:extLst>
          </p:cNvPr>
          <p:cNvPicPr>
            <a:picLocks noChangeAspect="1"/>
          </p:cNvPicPr>
          <p:nvPr/>
        </p:nvPicPr>
        <p:blipFill>
          <a:blip r:embed="rId3"/>
          <a:stretch>
            <a:fillRect/>
          </a:stretch>
        </p:blipFill>
        <p:spPr>
          <a:xfrm>
            <a:off x="1979152" y="1081516"/>
            <a:ext cx="7772400" cy="4694968"/>
          </a:xfrm>
          <a:prstGeom prst="rect">
            <a:avLst/>
          </a:prstGeom>
        </p:spPr>
      </p:pic>
      <p:cxnSp>
        <p:nvCxnSpPr>
          <p:cNvPr id="7" name="Straight Arrow Connector 6">
            <a:extLst>
              <a:ext uri="{FF2B5EF4-FFF2-40B4-BE49-F238E27FC236}">
                <a16:creationId xmlns:a16="http://schemas.microsoft.com/office/drawing/2014/main" id="{C4E6410F-504C-5DA7-3D60-72E3100C5319}"/>
              </a:ext>
            </a:extLst>
          </p:cNvPr>
          <p:cNvCxnSpPr>
            <a:cxnSpLocks/>
            <a:stCxn id="8" idx="2"/>
          </p:cNvCxnSpPr>
          <p:nvPr/>
        </p:nvCxnSpPr>
        <p:spPr>
          <a:xfrm>
            <a:off x="5275417" y="2066451"/>
            <a:ext cx="882035" cy="1709100"/>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CF3BF2AD-0C94-003C-7C7E-E255C020E194}"/>
              </a:ext>
            </a:extLst>
          </p:cNvPr>
          <p:cNvSpPr txBox="1"/>
          <p:nvPr/>
        </p:nvSpPr>
        <p:spPr>
          <a:xfrm>
            <a:off x="3256118" y="589123"/>
            <a:ext cx="4038598"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a:t>
            </a:r>
            <a:r>
              <a:rPr lang="en-US" b="1" dirty="0"/>
              <a:t>e do not use synchronous communication between fiefdoms</a:t>
            </a:r>
            <a:r>
              <a:rPr lang="en-US" dirty="0"/>
              <a:t> – which implies holding open a transaction for a response – to update multiple entities. </a:t>
            </a:r>
            <a:r>
              <a:rPr lang="en-US" b="1" dirty="0"/>
              <a:t>We use messaging.</a:t>
            </a:r>
          </a:p>
        </p:txBody>
      </p:sp>
    </p:spTree>
    <p:extLst>
      <p:ext uri="{BB962C8B-B14F-4D97-AF65-F5344CB8AC3E}">
        <p14:creationId xmlns:p14="http://schemas.microsoft.com/office/powerpoint/2010/main" val="321290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E8CE56-B6C7-9404-654C-1E7B03CB362F}"/>
              </a:ext>
            </a:extLst>
          </p:cNvPr>
          <p:cNvPicPr>
            <a:picLocks noChangeAspect="1"/>
          </p:cNvPicPr>
          <p:nvPr/>
        </p:nvPicPr>
        <p:blipFill>
          <a:blip r:embed="rId2"/>
          <a:stretch>
            <a:fillRect/>
          </a:stretch>
        </p:blipFill>
        <p:spPr>
          <a:xfrm>
            <a:off x="2304983" y="497228"/>
            <a:ext cx="7772400" cy="5659581"/>
          </a:xfrm>
          <a:prstGeom prst="rect">
            <a:avLst/>
          </a:prstGeom>
        </p:spPr>
      </p:pic>
      <p:cxnSp>
        <p:nvCxnSpPr>
          <p:cNvPr id="2" name="Straight Arrow Connector 1">
            <a:extLst>
              <a:ext uri="{FF2B5EF4-FFF2-40B4-BE49-F238E27FC236}">
                <a16:creationId xmlns:a16="http://schemas.microsoft.com/office/drawing/2014/main" id="{AC80E5C0-B1A1-9C7B-E427-E8AE9557836C}"/>
              </a:ext>
            </a:extLst>
          </p:cNvPr>
          <p:cNvCxnSpPr>
            <a:cxnSpLocks/>
            <a:stCxn id="6" idx="2"/>
          </p:cNvCxnSpPr>
          <p:nvPr/>
        </p:nvCxnSpPr>
        <p:spPr>
          <a:xfrm flipH="1">
            <a:off x="9120851" y="2162288"/>
            <a:ext cx="828505" cy="1103880"/>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1740E2B2-D93E-7DFE-E04E-65F74D18868E}"/>
              </a:ext>
            </a:extLst>
          </p:cNvPr>
          <p:cNvSpPr txBox="1"/>
          <p:nvPr/>
        </p:nvSpPr>
        <p:spPr>
          <a:xfrm>
            <a:off x="8115301" y="1165049"/>
            <a:ext cx="366811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Activities are state machines to track an incoming collaboration and its sequence of messages. </a:t>
            </a:r>
          </a:p>
          <a:p>
            <a:endParaRPr lang="en-US" b="1" dirty="0"/>
          </a:p>
        </p:txBody>
      </p:sp>
      <p:cxnSp>
        <p:nvCxnSpPr>
          <p:cNvPr id="7" name="Straight Arrow Connector 6">
            <a:extLst>
              <a:ext uri="{FF2B5EF4-FFF2-40B4-BE49-F238E27FC236}">
                <a16:creationId xmlns:a16="http://schemas.microsoft.com/office/drawing/2014/main" id="{41AEF6BC-500E-6B80-1BE4-1AE2542E81E4}"/>
              </a:ext>
            </a:extLst>
          </p:cNvPr>
          <p:cNvCxnSpPr>
            <a:cxnSpLocks/>
            <a:stCxn id="10" idx="0"/>
          </p:cNvCxnSpPr>
          <p:nvPr/>
        </p:nvCxnSpPr>
        <p:spPr>
          <a:xfrm flipH="1" flipV="1">
            <a:off x="8635181" y="3266168"/>
            <a:ext cx="1251836" cy="2103617"/>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450745F-5DB5-9A4E-7864-3429469B6689}"/>
              </a:ext>
            </a:extLst>
          </p:cNvPr>
          <p:cNvSpPr txBox="1"/>
          <p:nvPr/>
        </p:nvSpPr>
        <p:spPr>
          <a:xfrm>
            <a:off x="7867718" y="5369785"/>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 activity may store state that allows us to resume an activity in the event of failure.</a:t>
            </a:r>
            <a:endParaRPr lang="en-US" b="1" dirty="0"/>
          </a:p>
        </p:txBody>
      </p:sp>
      <p:sp>
        <p:nvSpPr>
          <p:cNvPr id="11" name="TextBox 10">
            <a:extLst>
              <a:ext uri="{FF2B5EF4-FFF2-40B4-BE49-F238E27FC236}">
                <a16:creationId xmlns:a16="http://schemas.microsoft.com/office/drawing/2014/main" id="{F2BDC57A-BF73-6192-6C31-64A750704034}"/>
              </a:ext>
            </a:extLst>
          </p:cNvPr>
          <p:cNvSpPr txBox="1"/>
          <p:nvPr/>
        </p:nvSpPr>
        <p:spPr>
          <a:xfrm>
            <a:off x="408588" y="3130044"/>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Resilience provided by an activity may be a timeout forcing a step to be retried or abandoned, not simple recovery of state</a:t>
            </a:r>
            <a:endParaRPr lang="en-US" b="1" dirty="0"/>
          </a:p>
        </p:txBody>
      </p:sp>
      <p:cxnSp>
        <p:nvCxnSpPr>
          <p:cNvPr id="4" name="Straight Arrow Connector 3">
            <a:extLst>
              <a:ext uri="{FF2B5EF4-FFF2-40B4-BE49-F238E27FC236}">
                <a16:creationId xmlns:a16="http://schemas.microsoft.com/office/drawing/2014/main" id="{7AB78711-A5C5-64EE-0C1D-76B752429A0E}"/>
              </a:ext>
            </a:extLst>
          </p:cNvPr>
          <p:cNvCxnSpPr>
            <a:cxnSpLocks/>
            <a:stCxn id="5" idx="2"/>
          </p:cNvCxnSpPr>
          <p:nvPr/>
        </p:nvCxnSpPr>
        <p:spPr>
          <a:xfrm>
            <a:off x="5210142" y="1631852"/>
            <a:ext cx="2534672" cy="1498192"/>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6ADE402E-8CBB-8370-8D38-951E8F02846E}"/>
              </a:ext>
            </a:extLst>
          </p:cNvPr>
          <p:cNvSpPr txBox="1"/>
          <p:nvPr/>
        </p:nvSpPr>
        <p:spPr>
          <a:xfrm>
            <a:off x="3190843" y="985521"/>
            <a:ext cx="403859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An </a:t>
            </a:r>
            <a:r>
              <a:rPr lang="en-US" i="1" dirty="0"/>
              <a:t>activity </a:t>
            </a:r>
            <a:r>
              <a:rPr lang="en-US" dirty="0"/>
              <a:t>is the code we execute (in response to a request, timer pop </a:t>
            </a:r>
            <a:r>
              <a:rPr lang="en-US" dirty="0" err="1"/>
              <a:t>etc</a:t>
            </a:r>
            <a:r>
              <a:rPr lang="en-US" dirty="0"/>
              <a:t>).</a:t>
            </a:r>
            <a:endParaRPr lang="en-US" b="1" dirty="0"/>
          </a:p>
        </p:txBody>
      </p:sp>
      <p:cxnSp>
        <p:nvCxnSpPr>
          <p:cNvPr id="20" name="Straight Arrow Connector 19">
            <a:extLst>
              <a:ext uri="{FF2B5EF4-FFF2-40B4-BE49-F238E27FC236}">
                <a16:creationId xmlns:a16="http://schemas.microsoft.com/office/drawing/2014/main" id="{6F4A7DB7-A3FE-ABC7-7E46-6B962AEFEF90}"/>
              </a:ext>
            </a:extLst>
          </p:cNvPr>
          <p:cNvCxnSpPr>
            <a:cxnSpLocks/>
            <a:stCxn id="21" idx="0"/>
          </p:cNvCxnSpPr>
          <p:nvPr/>
        </p:nvCxnSpPr>
        <p:spPr>
          <a:xfrm flipH="1" flipV="1">
            <a:off x="7638377" y="3497660"/>
            <a:ext cx="3159666" cy="235238"/>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588A907E-AB25-4009-DD71-6274BFA0031E}"/>
              </a:ext>
            </a:extLst>
          </p:cNvPr>
          <p:cNvSpPr txBox="1"/>
          <p:nvPr/>
        </p:nvSpPr>
        <p:spPr>
          <a:xfrm rot="10800000" flipV="1">
            <a:off x="9664472" y="3732898"/>
            <a:ext cx="226714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An </a:t>
            </a:r>
            <a:r>
              <a:rPr lang="en-US" i="1" dirty="0"/>
              <a:t>activity </a:t>
            </a:r>
            <a:r>
              <a:rPr lang="en-US" dirty="0"/>
              <a:t>manages retries of operations</a:t>
            </a:r>
            <a:endParaRPr lang="en-US" b="1" dirty="0"/>
          </a:p>
        </p:txBody>
      </p:sp>
    </p:spTree>
    <p:extLst>
      <p:ext uri="{BB962C8B-B14F-4D97-AF65-F5344CB8AC3E}">
        <p14:creationId xmlns:p14="http://schemas.microsoft.com/office/powerpoint/2010/main" val="273468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5"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DF5390-D728-C238-F209-5A1DE2D22119}"/>
              </a:ext>
            </a:extLst>
          </p:cNvPr>
          <p:cNvPicPr>
            <a:picLocks noChangeAspect="1"/>
          </p:cNvPicPr>
          <p:nvPr/>
        </p:nvPicPr>
        <p:blipFill>
          <a:blip r:embed="rId2"/>
          <a:stretch>
            <a:fillRect/>
          </a:stretch>
        </p:blipFill>
        <p:spPr>
          <a:xfrm>
            <a:off x="1773559" y="304800"/>
            <a:ext cx="8644881" cy="6117678"/>
          </a:xfrm>
          <a:prstGeom prst="rect">
            <a:avLst/>
          </a:prstGeom>
        </p:spPr>
      </p:pic>
      <p:sp>
        <p:nvSpPr>
          <p:cNvPr id="4" name="TextBox 3">
            <a:extLst>
              <a:ext uri="{FF2B5EF4-FFF2-40B4-BE49-F238E27FC236}">
                <a16:creationId xmlns:a16="http://schemas.microsoft.com/office/drawing/2014/main" id="{57BD19FC-3E24-A9FD-471C-C72B5D78C560}"/>
              </a:ext>
            </a:extLst>
          </p:cNvPr>
          <p:cNvSpPr txBox="1"/>
          <p:nvPr/>
        </p:nvSpPr>
        <p:spPr>
          <a:xfrm>
            <a:off x="4076700" y="1315421"/>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Each party has a record of the conversation – it keeps in the activity the record of the messages it sent and received.</a:t>
            </a:r>
            <a:endParaRPr lang="en-US" b="1" dirty="0"/>
          </a:p>
        </p:txBody>
      </p:sp>
      <p:cxnSp>
        <p:nvCxnSpPr>
          <p:cNvPr id="2" name="Straight Arrow Connector 1">
            <a:extLst>
              <a:ext uri="{FF2B5EF4-FFF2-40B4-BE49-F238E27FC236}">
                <a16:creationId xmlns:a16="http://schemas.microsoft.com/office/drawing/2014/main" id="{99A1E20A-CF2A-7D36-7718-75CB2D6819AC}"/>
              </a:ext>
            </a:extLst>
          </p:cNvPr>
          <p:cNvCxnSpPr>
            <a:cxnSpLocks/>
            <a:stCxn id="4" idx="1"/>
          </p:cNvCxnSpPr>
          <p:nvPr/>
        </p:nvCxnSpPr>
        <p:spPr>
          <a:xfrm flipH="1">
            <a:off x="2777924" y="1915586"/>
            <a:ext cx="1298776" cy="1360049"/>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FF982CA5-9FCA-9E9F-62E5-B20AA0E73752}"/>
              </a:ext>
            </a:extLst>
          </p:cNvPr>
          <p:cNvCxnSpPr>
            <a:cxnSpLocks/>
            <a:stCxn id="4" idx="3"/>
          </p:cNvCxnSpPr>
          <p:nvPr/>
        </p:nvCxnSpPr>
        <p:spPr>
          <a:xfrm>
            <a:off x="8115298" y="1915586"/>
            <a:ext cx="1298778" cy="1360049"/>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817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7278E40-B1E6-879D-CC89-D3A9138573C1}"/>
              </a:ext>
            </a:extLst>
          </p:cNvPr>
          <p:cNvPicPr>
            <a:picLocks noChangeAspect="1"/>
          </p:cNvPicPr>
          <p:nvPr/>
        </p:nvPicPr>
        <p:blipFill>
          <a:blip r:embed="rId3"/>
          <a:stretch>
            <a:fillRect/>
          </a:stretch>
        </p:blipFill>
        <p:spPr>
          <a:xfrm>
            <a:off x="1031962" y="155986"/>
            <a:ext cx="9725686" cy="6585531"/>
          </a:xfrm>
          <a:prstGeom prst="rect">
            <a:avLst/>
          </a:prstGeom>
        </p:spPr>
      </p:pic>
      <p:sp>
        <p:nvSpPr>
          <p:cNvPr id="6" name="TextBox 5">
            <a:extLst>
              <a:ext uri="{FF2B5EF4-FFF2-40B4-BE49-F238E27FC236}">
                <a16:creationId xmlns:a16="http://schemas.microsoft.com/office/drawing/2014/main" id="{EF3661FD-2EDD-9DEC-6A7E-2CA336397951}"/>
              </a:ext>
            </a:extLst>
          </p:cNvPr>
          <p:cNvSpPr txBox="1"/>
          <p:nvPr/>
        </p:nvSpPr>
        <p:spPr>
          <a:xfrm>
            <a:off x="1936059" y="3418592"/>
            <a:ext cx="6164132" cy="1200329"/>
          </a:xfrm>
          <a:prstGeom prst="rect">
            <a:avLst/>
          </a:prstGeom>
          <a:noFill/>
          <a:ln w="12700">
            <a:solidFill>
              <a:schemeClr val="accent1"/>
            </a:solidFill>
          </a:ln>
        </p:spPr>
        <p:txBody>
          <a:bodyPr wrap="square">
            <a:spAutoFit/>
          </a:bodyPr>
          <a:lstStyle/>
          <a:p>
            <a:r>
              <a:rPr lang="en-GB" dirty="0"/>
              <a:t>Some activities may create new collaborations to talk across other boundaries. Each activity is a long-running state machine supporting the flow of messages across one or more collaborations. </a:t>
            </a:r>
            <a:endParaRPr lang="en-US" dirty="0"/>
          </a:p>
        </p:txBody>
      </p:sp>
    </p:spTree>
    <p:extLst>
      <p:ext uri="{BB962C8B-B14F-4D97-AF65-F5344CB8AC3E}">
        <p14:creationId xmlns:p14="http://schemas.microsoft.com/office/powerpoint/2010/main" val="263966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3849DA-5C76-2A0C-FD93-2BFDCC16DA3E}"/>
              </a:ext>
            </a:extLst>
          </p:cNvPr>
          <p:cNvPicPr>
            <a:picLocks noChangeAspect="1"/>
          </p:cNvPicPr>
          <p:nvPr/>
        </p:nvPicPr>
        <p:blipFill>
          <a:blip r:embed="rId3"/>
          <a:stretch>
            <a:fillRect/>
          </a:stretch>
        </p:blipFill>
        <p:spPr>
          <a:xfrm>
            <a:off x="1031962" y="155986"/>
            <a:ext cx="9725686" cy="6585531"/>
          </a:xfrm>
          <a:prstGeom prst="rect">
            <a:avLst/>
          </a:prstGeom>
        </p:spPr>
      </p:pic>
      <p:cxnSp>
        <p:nvCxnSpPr>
          <p:cNvPr id="4" name="Straight Arrow Connector 3">
            <a:extLst>
              <a:ext uri="{FF2B5EF4-FFF2-40B4-BE49-F238E27FC236}">
                <a16:creationId xmlns:a16="http://schemas.microsoft.com/office/drawing/2014/main" id="{F670BEE5-FA4D-3A7C-F3BA-629E4B8FC178}"/>
              </a:ext>
            </a:extLst>
          </p:cNvPr>
          <p:cNvCxnSpPr>
            <a:cxnSpLocks/>
            <a:stCxn id="5" idx="2"/>
          </p:cNvCxnSpPr>
          <p:nvPr/>
        </p:nvCxnSpPr>
        <p:spPr>
          <a:xfrm flipH="1">
            <a:off x="9649609" y="1978867"/>
            <a:ext cx="286627" cy="355542"/>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CC14B8E0-CDAC-8560-3D8C-55F47C7ED0AF}"/>
              </a:ext>
            </a:extLst>
          </p:cNvPr>
          <p:cNvSpPr txBox="1"/>
          <p:nvPr/>
        </p:nvSpPr>
        <p:spPr>
          <a:xfrm>
            <a:off x="7916937" y="778538"/>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An </a:t>
            </a:r>
            <a:r>
              <a:rPr lang="en-US" i="1" dirty="0"/>
              <a:t>activity </a:t>
            </a:r>
            <a:r>
              <a:rPr lang="en-US" dirty="0"/>
              <a:t>needs to know which request a response was for; it does this via a </a:t>
            </a:r>
            <a:r>
              <a:rPr lang="en-US" b="1" dirty="0"/>
              <a:t>correlation id</a:t>
            </a:r>
            <a:r>
              <a:rPr lang="en-US" dirty="0"/>
              <a:t>: this is a response to that job.</a:t>
            </a:r>
            <a:endParaRPr lang="en-US" b="1" dirty="0"/>
          </a:p>
        </p:txBody>
      </p:sp>
      <p:cxnSp>
        <p:nvCxnSpPr>
          <p:cNvPr id="9" name="Straight Arrow Connector 8">
            <a:extLst>
              <a:ext uri="{FF2B5EF4-FFF2-40B4-BE49-F238E27FC236}">
                <a16:creationId xmlns:a16="http://schemas.microsoft.com/office/drawing/2014/main" id="{C4A5B1AE-2ED2-9498-611A-9B41B58D81C8}"/>
              </a:ext>
            </a:extLst>
          </p:cNvPr>
          <p:cNvCxnSpPr>
            <a:cxnSpLocks/>
            <a:stCxn id="10" idx="3"/>
          </p:cNvCxnSpPr>
          <p:nvPr/>
        </p:nvCxnSpPr>
        <p:spPr>
          <a:xfrm>
            <a:off x="2943211" y="1660906"/>
            <a:ext cx="3661984" cy="46166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8601CE6-47C2-A842-D37D-E6E3D243D8EE}"/>
              </a:ext>
            </a:extLst>
          </p:cNvPr>
          <p:cNvSpPr txBox="1"/>
          <p:nvPr/>
        </p:nvSpPr>
        <p:spPr>
          <a:xfrm>
            <a:off x="408588" y="1199241"/>
            <a:ext cx="2534623"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 correlation id is typically added as a header on the message</a:t>
            </a:r>
          </a:p>
        </p:txBody>
      </p:sp>
      <p:cxnSp>
        <p:nvCxnSpPr>
          <p:cNvPr id="19" name="Straight Arrow Connector 18">
            <a:extLst>
              <a:ext uri="{FF2B5EF4-FFF2-40B4-BE49-F238E27FC236}">
                <a16:creationId xmlns:a16="http://schemas.microsoft.com/office/drawing/2014/main" id="{50DD830A-DE59-9106-B134-4B84A31F72CA}"/>
              </a:ext>
            </a:extLst>
          </p:cNvPr>
          <p:cNvCxnSpPr>
            <a:cxnSpLocks/>
            <a:stCxn id="20" idx="1"/>
          </p:cNvCxnSpPr>
          <p:nvPr/>
        </p:nvCxnSpPr>
        <p:spPr>
          <a:xfrm flipV="1">
            <a:off x="8832940" y="2641764"/>
            <a:ext cx="418636" cy="2923732"/>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F0B84E37-6B09-AF9A-9A16-E993FEF1FC12}"/>
              </a:ext>
            </a:extLst>
          </p:cNvPr>
          <p:cNvSpPr txBox="1"/>
          <p:nvPr/>
        </p:nvSpPr>
        <p:spPr>
          <a:xfrm>
            <a:off x="8832940" y="4965331"/>
            <a:ext cx="2534623"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Because a correlation is one interaction pair of many, we also need a </a:t>
            </a:r>
            <a:r>
              <a:rPr lang="en-US" b="1" dirty="0"/>
              <a:t>conversation id</a:t>
            </a:r>
            <a:r>
              <a:rPr lang="en-US" dirty="0"/>
              <a:t>.</a:t>
            </a:r>
          </a:p>
        </p:txBody>
      </p:sp>
      <p:sp>
        <p:nvSpPr>
          <p:cNvPr id="25" name="TextBox 24">
            <a:extLst>
              <a:ext uri="{FF2B5EF4-FFF2-40B4-BE49-F238E27FC236}">
                <a16:creationId xmlns:a16="http://schemas.microsoft.com/office/drawing/2014/main" id="{FF9CC1AB-B19D-F930-AFD8-C94A9565D19F}"/>
              </a:ext>
            </a:extLst>
          </p:cNvPr>
          <p:cNvSpPr txBox="1"/>
          <p:nvPr/>
        </p:nvSpPr>
        <p:spPr>
          <a:xfrm>
            <a:off x="5079586" y="5420639"/>
            <a:ext cx="266522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Sometimes a natural id, such as an order id, provides the conversation id</a:t>
            </a:r>
          </a:p>
        </p:txBody>
      </p:sp>
      <p:cxnSp>
        <p:nvCxnSpPr>
          <p:cNvPr id="26" name="Straight Arrow Connector 25">
            <a:extLst>
              <a:ext uri="{FF2B5EF4-FFF2-40B4-BE49-F238E27FC236}">
                <a16:creationId xmlns:a16="http://schemas.microsoft.com/office/drawing/2014/main" id="{FF8B4DA4-1686-C819-2546-76EDA922BE0D}"/>
              </a:ext>
            </a:extLst>
          </p:cNvPr>
          <p:cNvCxnSpPr>
            <a:cxnSpLocks/>
            <a:stCxn id="25" idx="3"/>
          </p:cNvCxnSpPr>
          <p:nvPr/>
        </p:nvCxnSpPr>
        <p:spPr>
          <a:xfrm flipV="1">
            <a:off x="7744814" y="5904614"/>
            <a:ext cx="1088126" cy="116190"/>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844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20"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838200" y="2424339"/>
            <a:ext cx="10515600" cy="2321832"/>
          </a:xfrm>
        </p:spPr>
        <p:txBody>
          <a:bodyPr>
            <a:normAutofit fontScale="92500" lnSpcReduction="10000"/>
          </a:bodyPr>
          <a:lstStyle/>
          <a:p>
            <a:r>
              <a:rPr lang="en-GB" dirty="0"/>
              <a:t>Software Developer for  more than 25 years</a:t>
            </a:r>
          </a:p>
          <a:p>
            <a:pPr lvl="1"/>
            <a:r>
              <a:rPr lang="en-GB" dirty="0"/>
              <a:t>Stuff I care about: Messaging, EDA, Microservices, TDD, XP, OO, RDD &amp; DDD, Code that Fits in My Head, C#</a:t>
            </a:r>
          </a:p>
          <a:p>
            <a:pPr lvl="1"/>
            <a:r>
              <a:rPr lang="en-GB" dirty="0"/>
              <a:t>Places I have worked: DTI, Reuters, </a:t>
            </a:r>
            <a:r>
              <a:rPr lang="en-GB" dirty="0" err="1"/>
              <a:t>Sungard</a:t>
            </a:r>
            <a:r>
              <a:rPr lang="en-GB" dirty="0"/>
              <a:t>, Beazley, Huddle, Just Eat Takeaway</a:t>
            </a:r>
          </a:p>
          <a:p>
            <a:r>
              <a:rPr lang="en-GB" dirty="0"/>
              <a:t>No smart folks</a:t>
            </a:r>
          </a:p>
          <a:p>
            <a:pPr lvl="1"/>
            <a:r>
              <a:rPr lang="en-GB" dirty="0"/>
              <a:t>Just the folks in this room</a:t>
            </a:r>
            <a:endParaRPr lang="en-US" dirty="0"/>
          </a:p>
          <a:p>
            <a:endParaRPr lang="en-US" dirty="0"/>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Tree>
    <p:extLst>
      <p:ext uri="{BB962C8B-B14F-4D97-AF65-F5344CB8AC3E}">
        <p14:creationId xmlns:p14="http://schemas.microsoft.com/office/powerpoint/2010/main" val="4068305104"/>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78623E-063B-D1A6-F0D8-5736D1DD7600}"/>
              </a:ext>
            </a:extLst>
          </p:cNvPr>
          <p:cNvPicPr>
            <a:picLocks noChangeAspect="1"/>
          </p:cNvPicPr>
          <p:nvPr/>
        </p:nvPicPr>
        <p:blipFill>
          <a:blip r:embed="rId3"/>
          <a:stretch>
            <a:fillRect/>
          </a:stretch>
        </p:blipFill>
        <p:spPr>
          <a:xfrm>
            <a:off x="1031962" y="155986"/>
            <a:ext cx="9725686" cy="6585531"/>
          </a:xfrm>
          <a:prstGeom prst="rect">
            <a:avLst/>
          </a:prstGeom>
        </p:spPr>
      </p:pic>
      <p:sp>
        <p:nvSpPr>
          <p:cNvPr id="10" name="TextBox 9">
            <a:extLst>
              <a:ext uri="{FF2B5EF4-FFF2-40B4-BE49-F238E27FC236}">
                <a16:creationId xmlns:a16="http://schemas.microsoft.com/office/drawing/2014/main" id="{48601CE6-47C2-A842-D37D-E6E3D243D8EE}"/>
              </a:ext>
            </a:extLst>
          </p:cNvPr>
          <p:cNvSpPr txBox="1"/>
          <p:nvPr/>
        </p:nvSpPr>
        <p:spPr>
          <a:xfrm>
            <a:off x="1205557" y="2704339"/>
            <a:ext cx="3163774"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 </a:t>
            </a:r>
            <a:r>
              <a:rPr lang="en-US" b="1" dirty="0"/>
              <a:t>collaboration</a:t>
            </a:r>
            <a:r>
              <a:rPr lang="en-US" dirty="0"/>
              <a:t> represents at least one request-reply with more than one partner.</a:t>
            </a:r>
          </a:p>
        </p:txBody>
      </p:sp>
      <p:sp>
        <p:nvSpPr>
          <p:cNvPr id="4" name="TextBox 3">
            <a:extLst>
              <a:ext uri="{FF2B5EF4-FFF2-40B4-BE49-F238E27FC236}">
                <a16:creationId xmlns:a16="http://schemas.microsoft.com/office/drawing/2014/main" id="{9F5EAE62-349A-9A88-57CB-7F5B2AC3F501}"/>
              </a:ext>
            </a:extLst>
          </p:cNvPr>
          <p:cNvSpPr txBox="1"/>
          <p:nvPr/>
        </p:nvSpPr>
        <p:spPr>
          <a:xfrm>
            <a:off x="4369331" y="3923989"/>
            <a:ext cx="3163774"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 </a:t>
            </a:r>
            <a:r>
              <a:rPr lang="en-US" b="1" dirty="0"/>
              <a:t>collaboration</a:t>
            </a:r>
            <a:r>
              <a:rPr lang="en-US" dirty="0"/>
              <a:t> is the workflow, across all its participants. The conversation id is the identity of the collaboration.</a:t>
            </a:r>
          </a:p>
        </p:txBody>
      </p:sp>
    </p:spTree>
    <p:extLst>
      <p:ext uri="{BB962C8B-B14F-4D97-AF65-F5344CB8AC3E}">
        <p14:creationId xmlns:p14="http://schemas.microsoft.com/office/powerpoint/2010/main" val="332889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89D27E-81C1-89C2-6181-16FFB3A9AC5C}"/>
              </a:ext>
            </a:extLst>
          </p:cNvPr>
          <p:cNvPicPr>
            <a:picLocks noChangeAspect="1"/>
          </p:cNvPicPr>
          <p:nvPr/>
        </p:nvPicPr>
        <p:blipFill>
          <a:blip r:embed="rId3"/>
          <a:stretch>
            <a:fillRect/>
          </a:stretch>
        </p:blipFill>
        <p:spPr>
          <a:xfrm>
            <a:off x="1031962" y="155986"/>
            <a:ext cx="9725686" cy="6585531"/>
          </a:xfrm>
          <a:prstGeom prst="rect">
            <a:avLst/>
          </a:prstGeom>
        </p:spPr>
      </p:pic>
      <p:cxnSp>
        <p:nvCxnSpPr>
          <p:cNvPr id="9" name="Straight Arrow Connector 8">
            <a:extLst>
              <a:ext uri="{FF2B5EF4-FFF2-40B4-BE49-F238E27FC236}">
                <a16:creationId xmlns:a16="http://schemas.microsoft.com/office/drawing/2014/main" id="{C4A5B1AE-2ED2-9498-611A-9B41B58D81C8}"/>
              </a:ext>
            </a:extLst>
          </p:cNvPr>
          <p:cNvCxnSpPr>
            <a:cxnSpLocks/>
            <a:stCxn id="10" idx="2"/>
          </p:cNvCxnSpPr>
          <p:nvPr/>
        </p:nvCxnSpPr>
        <p:spPr>
          <a:xfrm flipH="1">
            <a:off x="8649148" y="1980230"/>
            <a:ext cx="1237869" cy="859789"/>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8601CE6-47C2-A842-D37D-E6E3D243D8EE}"/>
              </a:ext>
            </a:extLst>
          </p:cNvPr>
          <p:cNvSpPr txBox="1"/>
          <p:nvPr/>
        </p:nvSpPr>
        <p:spPr>
          <a:xfrm>
            <a:off x="7867718" y="1056900"/>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An activity provides </a:t>
            </a:r>
            <a:r>
              <a:rPr lang="en-US" b="1" dirty="0"/>
              <a:t>orchestration</a:t>
            </a:r>
            <a:r>
              <a:rPr lang="en-US" dirty="0"/>
              <a:t>. It controls a steps in a workflow. It controls the fiefdom’s interaction with a partner.</a:t>
            </a:r>
            <a:endParaRPr lang="en-US" b="1" dirty="0"/>
          </a:p>
        </p:txBody>
      </p:sp>
      <p:cxnSp>
        <p:nvCxnSpPr>
          <p:cNvPr id="7" name="Straight Arrow Connector 6">
            <a:extLst>
              <a:ext uri="{FF2B5EF4-FFF2-40B4-BE49-F238E27FC236}">
                <a16:creationId xmlns:a16="http://schemas.microsoft.com/office/drawing/2014/main" id="{7894560F-9C90-B105-4759-634F85A793F7}"/>
              </a:ext>
            </a:extLst>
          </p:cNvPr>
          <p:cNvCxnSpPr>
            <a:cxnSpLocks/>
          </p:cNvCxnSpPr>
          <p:nvPr/>
        </p:nvCxnSpPr>
        <p:spPr>
          <a:xfrm flipH="1" flipV="1">
            <a:off x="8554065" y="3060290"/>
            <a:ext cx="850491" cy="2055782"/>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63873209-9D87-0E4F-5F42-AD4C1686BE5F}"/>
              </a:ext>
            </a:extLst>
          </p:cNvPr>
          <p:cNvSpPr txBox="1"/>
          <p:nvPr/>
        </p:nvSpPr>
        <p:spPr>
          <a:xfrm>
            <a:off x="7105718" y="5116072"/>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 activity runs within the fiefdom, not external to it in a process manager. </a:t>
            </a:r>
            <a:r>
              <a:rPr lang="en-US" i="1" dirty="0"/>
              <a:t>Smart endpoints and dumb pipes.</a:t>
            </a:r>
            <a:r>
              <a:rPr lang="en-US" dirty="0"/>
              <a:t> </a:t>
            </a:r>
            <a:endParaRPr lang="en-US" b="1" dirty="0"/>
          </a:p>
        </p:txBody>
      </p:sp>
      <p:cxnSp>
        <p:nvCxnSpPr>
          <p:cNvPr id="21" name="Straight Arrow Connector 20">
            <a:extLst>
              <a:ext uri="{FF2B5EF4-FFF2-40B4-BE49-F238E27FC236}">
                <a16:creationId xmlns:a16="http://schemas.microsoft.com/office/drawing/2014/main" id="{B1DB4358-516F-E273-E50A-765819B11784}"/>
              </a:ext>
            </a:extLst>
          </p:cNvPr>
          <p:cNvCxnSpPr>
            <a:cxnSpLocks/>
            <a:stCxn id="22" idx="2"/>
          </p:cNvCxnSpPr>
          <p:nvPr/>
        </p:nvCxnSpPr>
        <p:spPr>
          <a:xfrm>
            <a:off x="2304983" y="4416043"/>
            <a:ext cx="1332953" cy="354693"/>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B708D9FB-6676-F247-9398-952BCA812883}"/>
              </a:ext>
            </a:extLst>
          </p:cNvPr>
          <p:cNvSpPr txBox="1"/>
          <p:nvPr/>
        </p:nvSpPr>
        <p:spPr>
          <a:xfrm>
            <a:off x="285684" y="2661717"/>
            <a:ext cx="4038598"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Other fiefdoms we partner with, run their own activities to control their part of the work. This might include calling other fiefdoms. These sets of activities - a </a:t>
            </a:r>
            <a:r>
              <a:rPr lang="en-US" i="1" dirty="0"/>
              <a:t>collaboration</a:t>
            </a:r>
            <a:r>
              <a:rPr lang="en-US" dirty="0"/>
              <a:t> - are </a:t>
            </a:r>
            <a:r>
              <a:rPr lang="en-US" b="1" dirty="0"/>
              <a:t>choreography</a:t>
            </a:r>
            <a:r>
              <a:rPr lang="en-US" dirty="0"/>
              <a:t> as they are not centrally coordinated.</a:t>
            </a:r>
            <a:endParaRPr lang="en-US" b="1" dirty="0"/>
          </a:p>
        </p:txBody>
      </p:sp>
      <p:cxnSp>
        <p:nvCxnSpPr>
          <p:cNvPr id="27" name="Straight Arrow Connector 26">
            <a:extLst>
              <a:ext uri="{FF2B5EF4-FFF2-40B4-BE49-F238E27FC236}">
                <a16:creationId xmlns:a16="http://schemas.microsoft.com/office/drawing/2014/main" id="{86CF90FD-EE6B-F049-A217-EFDE54874061}"/>
              </a:ext>
            </a:extLst>
          </p:cNvPr>
          <p:cNvCxnSpPr>
            <a:cxnSpLocks/>
            <a:stCxn id="22" idx="0"/>
          </p:cNvCxnSpPr>
          <p:nvPr/>
        </p:nvCxnSpPr>
        <p:spPr>
          <a:xfrm flipV="1">
            <a:off x="2304983" y="2183802"/>
            <a:ext cx="2019299" cy="47791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39FEFC6D-A1FA-A4B8-9DB1-9999A601F95C}"/>
              </a:ext>
            </a:extLst>
          </p:cNvPr>
          <p:cNvSpPr txBox="1"/>
          <p:nvPr/>
        </p:nvSpPr>
        <p:spPr>
          <a:xfrm>
            <a:off x="285684" y="4755988"/>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often suggest choreography </a:t>
            </a:r>
            <a:r>
              <a:rPr lang="en-US" b="1" dirty="0"/>
              <a:t>or</a:t>
            </a:r>
            <a:r>
              <a:rPr lang="en-US" dirty="0"/>
              <a:t> orchestration – but in this collaborations </a:t>
            </a:r>
            <a:r>
              <a:rPr lang="en-US" i="1" dirty="0"/>
              <a:t>orchestration</a:t>
            </a:r>
            <a:r>
              <a:rPr lang="en-US" dirty="0"/>
              <a:t> </a:t>
            </a:r>
            <a:r>
              <a:rPr lang="en-US" i="1" dirty="0"/>
              <a:t>is an activity</a:t>
            </a:r>
            <a:r>
              <a:rPr lang="en-US" dirty="0"/>
              <a:t>, </a:t>
            </a:r>
            <a:r>
              <a:rPr lang="en-US" i="1" dirty="0"/>
              <a:t>choreography is a collaboration</a:t>
            </a:r>
            <a:r>
              <a:rPr lang="en-US" dirty="0"/>
              <a:t>.</a:t>
            </a:r>
            <a:endParaRPr lang="en-US" b="1" dirty="0"/>
          </a:p>
        </p:txBody>
      </p:sp>
    </p:spTree>
    <p:extLst>
      <p:ext uri="{BB962C8B-B14F-4D97-AF65-F5344CB8AC3E}">
        <p14:creationId xmlns:p14="http://schemas.microsoft.com/office/powerpoint/2010/main" val="367064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22"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830E5E-E1C2-D4D8-45CC-7427BC40957F}"/>
              </a:ext>
            </a:extLst>
          </p:cNvPr>
          <p:cNvPicPr>
            <a:picLocks noChangeAspect="1"/>
          </p:cNvPicPr>
          <p:nvPr/>
        </p:nvPicPr>
        <p:blipFill>
          <a:blip r:embed="rId2"/>
          <a:stretch>
            <a:fillRect/>
          </a:stretch>
        </p:blipFill>
        <p:spPr>
          <a:xfrm>
            <a:off x="1031962" y="155986"/>
            <a:ext cx="9725686" cy="6585531"/>
          </a:xfrm>
          <a:prstGeom prst="rect">
            <a:avLst/>
          </a:prstGeom>
        </p:spPr>
      </p:pic>
      <p:cxnSp>
        <p:nvCxnSpPr>
          <p:cNvPr id="4" name="Straight Arrow Connector 3">
            <a:extLst>
              <a:ext uri="{FF2B5EF4-FFF2-40B4-BE49-F238E27FC236}">
                <a16:creationId xmlns:a16="http://schemas.microsoft.com/office/drawing/2014/main" id="{F670BEE5-FA4D-3A7C-F3BA-629E4B8FC178}"/>
              </a:ext>
            </a:extLst>
          </p:cNvPr>
          <p:cNvCxnSpPr>
            <a:cxnSpLocks/>
            <a:stCxn id="5" idx="1"/>
          </p:cNvCxnSpPr>
          <p:nvPr/>
        </p:nvCxnSpPr>
        <p:spPr>
          <a:xfrm flipH="1">
            <a:off x="6698228" y="1903713"/>
            <a:ext cx="1046586" cy="714126"/>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CC14B8E0-CDAC-8560-3D8C-55F47C7ED0AF}"/>
              </a:ext>
            </a:extLst>
          </p:cNvPr>
          <p:cNvSpPr txBox="1"/>
          <p:nvPr/>
        </p:nvSpPr>
        <p:spPr>
          <a:xfrm>
            <a:off x="7744814" y="1165049"/>
            <a:ext cx="4038598"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An </a:t>
            </a:r>
            <a:r>
              <a:rPr lang="en-US" i="1" dirty="0"/>
              <a:t>activity </a:t>
            </a:r>
            <a:r>
              <a:rPr lang="en-US" dirty="0"/>
              <a:t>allows us to preserve causality. If the first step must succeed before we run the second step, application code operates as a </a:t>
            </a:r>
            <a:r>
              <a:rPr lang="en-US" i="1" dirty="0"/>
              <a:t>state machine</a:t>
            </a:r>
            <a:r>
              <a:rPr lang="en-US" dirty="0"/>
              <a:t> to ensures that happens</a:t>
            </a:r>
            <a:endParaRPr lang="en-US" b="1" dirty="0"/>
          </a:p>
        </p:txBody>
      </p:sp>
      <p:cxnSp>
        <p:nvCxnSpPr>
          <p:cNvPr id="14" name="Straight Arrow Connector 13">
            <a:extLst>
              <a:ext uri="{FF2B5EF4-FFF2-40B4-BE49-F238E27FC236}">
                <a16:creationId xmlns:a16="http://schemas.microsoft.com/office/drawing/2014/main" id="{5E40E9F4-E202-8ADA-A681-1446334A4620}"/>
              </a:ext>
            </a:extLst>
          </p:cNvPr>
          <p:cNvCxnSpPr>
            <a:cxnSpLocks/>
            <a:stCxn id="15" idx="0"/>
          </p:cNvCxnSpPr>
          <p:nvPr/>
        </p:nvCxnSpPr>
        <p:spPr>
          <a:xfrm flipV="1">
            <a:off x="2427887" y="2617839"/>
            <a:ext cx="3065887" cy="51220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884B2F4-E1D8-5E05-637F-FF3AE70571DF}"/>
              </a:ext>
            </a:extLst>
          </p:cNvPr>
          <p:cNvSpPr txBox="1"/>
          <p:nvPr/>
        </p:nvSpPr>
        <p:spPr>
          <a:xfrm>
            <a:off x="408588" y="3130044"/>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Without a state machine controlling the order, Fiefdom D could execute its work, without Fiefdom B succeeding</a:t>
            </a:r>
            <a:endParaRPr lang="en-US" b="1" dirty="0"/>
          </a:p>
        </p:txBody>
      </p:sp>
      <p:cxnSp>
        <p:nvCxnSpPr>
          <p:cNvPr id="7" name="Straight Arrow Connector 6">
            <a:extLst>
              <a:ext uri="{FF2B5EF4-FFF2-40B4-BE49-F238E27FC236}">
                <a16:creationId xmlns:a16="http://schemas.microsoft.com/office/drawing/2014/main" id="{60D29D76-A2BC-C417-3C60-AF35AB1A407F}"/>
              </a:ext>
            </a:extLst>
          </p:cNvPr>
          <p:cNvCxnSpPr>
            <a:cxnSpLocks/>
          </p:cNvCxnSpPr>
          <p:nvPr/>
        </p:nvCxnSpPr>
        <p:spPr>
          <a:xfrm>
            <a:off x="2271252" y="4053374"/>
            <a:ext cx="3347883" cy="616569"/>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A935BD0-CBEC-7863-2166-7124CB74E801}"/>
              </a:ext>
            </a:extLst>
          </p:cNvPr>
          <p:cNvCxnSpPr>
            <a:cxnSpLocks/>
            <a:stCxn id="5" idx="1"/>
          </p:cNvCxnSpPr>
          <p:nvPr/>
        </p:nvCxnSpPr>
        <p:spPr>
          <a:xfrm flipH="1">
            <a:off x="7498080" y="1903713"/>
            <a:ext cx="246734" cy="2336449"/>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6142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C7FE3F-6848-D9F3-2335-AAA087AA1C9B}"/>
              </a:ext>
            </a:extLst>
          </p:cNvPr>
          <p:cNvPicPr>
            <a:picLocks noChangeAspect="1"/>
          </p:cNvPicPr>
          <p:nvPr/>
        </p:nvPicPr>
        <p:blipFill>
          <a:blip r:embed="rId2"/>
          <a:stretch>
            <a:fillRect/>
          </a:stretch>
        </p:blipFill>
        <p:spPr>
          <a:xfrm>
            <a:off x="1096507" y="164054"/>
            <a:ext cx="9643517" cy="6529892"/>
          </a:xfrm>
          <a:prstGeom prst="rect">
            <a:avLst/>
          </a:prstGeom>
        </p:spPr>
      </p:pic>
      <p:cxnSp>
        <p:nvCxnSpPr>
          <p:cNvPr id="4" name="Straight Arrow Connector 3">
            <a:extLst>
              <a:ext uri="{FF2B5EF4-FFF2-40B4-BE49-F238E27FC236}">
                <a16:creationId xmlns:a16="http://schemas.microsoft.com/office/drawing/2014/main" id="{F670BEE5-FA4D-3A7C-F3BA-629E4B8FC178}"/>
              </a:ext>
            </a:extLst>
          </p:cNvPr>
          <p:cNvCxnSpPr>
            <a:cxnSpLocks/>
            <a:stCxn id="5" idx="2"/>
          </p:cNvCxnSpPr>
          <p:nvPr/>
        </p:nvCxnSpPr>
        <p:spPr>
          <a:xfrm flipH="1">
            <a:off x="8692179" y="2365378"/>
            <a:ext cx="1071934" cy="872674"/>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CC14B8E0-CDAC-8560-3D8C-55F47C7ED0AF}"/>
              </a:ext>
            </a:extLst>
          </p:cNvPr>
          <p:cNvSpPr txBox="1"/>
          <p:nvPr/>
        </p:nvSpPr>
        <p:spPr>
          <a:xfrm>
            <a:off x="7744814" y="1165049"/>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An </a:t>
            </a:r>
            <a:r>
              <a:rPr lang="en-US" i="1" dirty="0"/>
              <a:t>activity </a:t>
            </a:r>
            <a:r>
              <a:rPr lang="en-US" dirty="0"/>
              <a:t>also lets us manage unhappy paths – they are just the states we move into given a unhappy result from an exchange of messages</a:t>
            </a:r>
            <a:endParaRPr lang="en-US" b="1" dirty="0"/>
          </a:p>
        </p:txBody>
      </p:sp>
    </p:spTree>
    <p:extLst>
      <p:ext uri="{BB962C8B-B14F-4D97-AF65-F5344CB8AC3E}">
        <p14:creationId xmlns:p14="http://schemas.microsoft.com/office/powerpoint/2010/main" val="27083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31A67F-BCFA-F4FB-819D-D77F8839CD1C}"/>
              </a:ext>
            </a:extLst>
          </p:cNvPr>
          <p:cNvPicPr>
            <a:picLocks noChangeAspect="1"/>
          </p:cNvPicPr>
          <p:nvPr/>
        </p:nvPicPr>
        <p:blipFill>
          <a:blip r:embed="rId2"/>
          <a:stretch>
            <a:fillRect/>
          </a:stretch>
        </p:blipFill>
        <p:spPr>
          <a:xfrm>
            <a:off x="1465352" y="280826"/>
            <a:ext cx="9261296" cy="6296348"/>
          </a:xfrm>
          <a:prstGeom prst="rect">
            <a:avLst/>
          </a:prstGeom>
        </p:spPr>
      </p:pic>
      <p:cxnSp>
        <p:nvCxnSpPr>
          <p:cNvPr id="4" name="Straight Arrow Connector 3">
            <a:extLst>
              <a:ext uri="{FF2B5EF4-FFF2-40B4-BE49-F238E27FC236}">
                <a16:creationId xmlns:a16="http://schemas.microsoft.com/office/drawing/2014/main" id="{5DE4C210-905C-AC7D-10C7-D4884F59BC4D}"/>
              </a:ext>
            </a:extLst>
          </p:cNvPr>
          <p:cNvCxnSpPr>
            <a:cxnSpLocks/>
          </p:cNvCxnSpPr>
          <p:nvPr/>
        </p:nvCxnSpPr>
        <p:spPr>
          <a:xfrm flipH="1">
            <a:off x="8351477" y="1889904"/>
            <a:ext cx="661268" cy="902768"/>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13ACA07-12AC-AF8E-4398-03D7EFAD2C67}"/>
              </a:ext>
            </a:extLst>
          </p:cNvPr>
          <p:cNvSpPr txBox="1"/>
          <p:nvPr/>
        </p:nvSpPr>
        <p:spPr>
          <a:xfrm>
            <a:off x="6993446" y="966574"/>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 tentative operation is one where we don’t know if participants should commit yet, we need them to be ready to do so.</a:t>
            </a:r>
            <a:endParaRPr lang="en-US" b="1" dirty="0"/>
          </a:p>
        </p:txBody>
      </p:sp>
    </p:spTree>
    <p:extLst>
      <p:ext uri="{BB962C8B-B14F-4D97-AF65-F5344CB8AC3E}">
        <p14:creationId xmlns:p14="http://schemas.microsoft.com/office/powerpoint/2010/main" val="282484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8FAB9-F2EF-5655-5190-14DD62D81268}"/>
              </a:ext>
            </a:extLst>
          </p:cNvPr>
          <p:cNvPicPr>
            <a:picLocks noChangeAspect="1"/>
          </p:cNvPicPr>
          <p:nvPr/>
        </p:nvPicPr>
        <p:blipFill>
          <a:blip r:embed="rId3"/>
          <a:stretch>
            <a:fillRect/>
          </a:stretch>
        </p:blipFill>
        <p:spPr>
          <a:xfrm>
            <a:off x="1288142" y="160349"/>
            <a:ext cx="9615715" cy="6537302"/>
          </a:xfrm>
          <a:prstGeom prst="rect">
            <a:avLst/>
          </a:prstGeom>
        </p:spPr>
      </p:pic>
      <p:cxnSp>
        <p:nvCxnSpPr>
          <p:cNvPr id="2" name="Straight Arrow Connector 1">
            <a:extLst>
              <a:ext uri="{FF2B5EF4-FFF2-40B4-BE49-F238E27FC236}">
                <a16:creationId xmlns:a16="http://schemas.microsoft.com/office/drawing/2014/main" id="{26F984BD-C091-3178-7326-E09A08F89A84}"/>
              </a:ext>
            </a:extLst>
          </p:cNvPr>
          <p:cNvCxnSpPr>
            <a:cxnSpLocks/>
            <a:stCxn id="4" idx="0"/>
          </p:cNvCxnSpPr>
          <p:nvPr/>
        </p:nvCxnSpPr>
        <p:spPr>
          <a:xfrm flipV="1">
            <a:off x="6096000" y="4930815"/>
            <a:ext cx="1659038" cy="805639"/>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18A47370-0F4D-2785-7165-08E82D42B475}"/>
              </a:ext>
            </a:extLst>
          </p:cNvPr>
          <p:cNvSpPr txBox="1"/>
          <p:nvPr/>
        </p:nvSpPr>
        <p:spPr>
          <a:xfrm>
            <a:off x="4076701" y="5736454"/>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 tentative operation can rollback to unlock resources reserved in another fiefdom.</a:t>
            </a:r>
            <a:endParaRPr lang="en-US" b="1" dirty="0"/>
          </a:p>
        </p:txBody>
      </p:sp>
    </p:spTree>
    <p:extLst>
      <p:ext uri="{BB962C8B-B14F-4D97-AF65-F5344CB8AC3E}">
        <p14:creationId xmlns:p14="http://schemas.microsoft.com/office/powerpoint/2010/main" val="268789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F99FB5-9952-DD5C-4279-3B0860AFEDFF}"/>
              </a:ext>
            </a:extLst>
          </p:cNvPr>
          <p:cNvPicPr>
            <a:picLocks noChangeAspect="1"/>
          </p:cNvPicPr>
          <p:nvPr/>
        </p:nvPicPr>
        <p:blipFill>
          <a:blip r:embed="rId2"/>
          <a:stretch>
            <a:fillRect/>
          </a:stretch>
        </p:blipFill>
        <p:spPr>
          <a:xfrm>
            <a:off x="1031962" y="155986"/>
            <a:ext cx="9725686" cy="6585531"/>
          </a:xfrm>
          <a:prstGeom prst="rect">
            <a:avLst/>
          </a:prstGeom>
        </p:spPr>
      </p:pic>
      <p:sp>
        <p:nvSpPr>
          <p:cNvPr id="7" name="TextBox 6">
            <a:extLst>
              <a:ext uri="{FF2B5EF4-FFF2-40B4-BE49-F238E27FC236}">
                <a16:creationId xmlns:a16="http://schemas.microsoft.com/office/drawing/2014/main" id="{6DD85470-DD59-6824-BF07-4A3CA229A804}"/>
              </a:ext>
            </a:extLst>
          </p:cNvPr>
          <p:cNvSpPr txBox="1"/>
          <p:nvPr/>
        </p:nvSpPr>
        <p:spPr>
          <a:xfrm>
            <a:off x="3562350" y="2644170"/>
            <a:ext cx="5067299" cy="15696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dirty="0"/>
              <a:t>Of course this looks a lot like 2PC  or a </a:t>
            </a:r>
            <a:r>
              <a:rPr lang="en-US" sz="2400" i="1" dirty="0"/>
              <a:t>saga</a:t>
            </a:r>
            <a:r>
              <a:rPr lang="en-US" sz="2400" dirty="0"/>
              <a:t> – but it’s a collaboration  so there is </a:t>
            </a:r>
            <a:r>
              <a:rPr lang="en-US" sz="2400" i="1" dirty="0"/>
              <a:t>no coordinator or process manager</a:t>
            </a:r>
            <a:r>
              <a:rPr lang="en-US" sz="2400" dirty="0"/>
              <a:t>. </a:t>
            </a:r>
            <a:r>
              <a:rPr lang="en-US" sz="2400" i="1" dirty="0"/>
              <a:t>Smart endpoints, dumb pipes.</a:t>
            </a:r>
            <a:endParaRPr lang="en-US" sz="2400" b="1" i="1" dirty="0"/>
          </a:p>
        </p:txBody>
      </p:sp>
    </p:spTree>
    <p:extLst>
      <p:ext uri="{BB962C8B-B14F-4D97-AF65-F5344CB8AC3E}">
        <p14:creationId xmlns:p14="http://schemas.microsoft.com/office/powerpoint/2010/main" val="393048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825624"/>
            <a:ext cx="10515600" cy="2862123"/>
          </a:xfrm>
        </p:spPr>
        <p:txBody>
          <a:bodyPr>
            <a:normAutofit lnSpcReduction="10000"/>
          </a:bodyPr>
          <a:lstStyle/>
          <a:p>
            <a:r>
              <a:rPr lang="en-US" sz="2600" dirty="0">
                <a:solidFill>
                  <a:schemeClr val="tx1">
                    <a:lumMod val="50000"/>
                    <a:lumOff val="50000"/>
                  </a:schemeClr>
                </a:solidFill>
              </a:rPr>
              <a:t>Fiefdoms: Autonomous Components</a:t>
            </a:r>
          </a:p>
          <a:p>
            <a:r>
              <a:rPr lang="en-US" sz="2600" dirty="0">
                <a:solidFill>
                  <a:schemeClr val="tx1">
                    <a:lumMod val="50000"/>
                    <a:lumOff val="50000"/>
                  </a:schemeClr>
                </a:solidFill>
              </a:rPr>
              <a:t>Collaborations: Work Across Fiefdoms</a:t>
            </a:r>
          </a:p>
          <a:p>
            <a:r>
              <a:rPr lang="en-US" sz="2600" dirty="0">
                <a:solidFill>
                  <a:schemeClr val="accent6"/>
                </a:solidFill>
              </a:rPr>
              <a:t>Future and Past: If Not Now, When?</a:t>
            </a:r>
            <a:endParaRPr lang="en-US" sz="2600" dirty="0">
              <a:solidFill>
                <a:schemeClr val="tx1">
                  <a:lumMod val="50000"/>
                  <a:lumOff val="50000"/>
                </a:schemeClr>
              </a:solidFill>
            </a:endParaRPr>
          </a:p>
          <a:p>
            <a:r>
              <a:rPr lang="en-US" sz="2600" dirty="0"/>
              <a:t>Emissaries: Interacting with Fiefdoms</a:t>
            </a:r>
          </a:p>
          <a:p>
            <a:r>
              <a:rPr lang="en-US" sz="2600" dirty="0"/>
              <a:t>Messaging: Conversations Between Fiefdoms, Outbox and Inbox</a:t>
            </a:r>
          </a:p>
          <a:p>
            <a:r>
              <a:rPr lang="en-US" sz="2600" dirty="0"/>
              <a:t>Data: Resources, Activities, Reference, Requests </a:t>
            </a:r>
          </a:p>
          <a:p>
            <a:endParaRPr lang="en-US" sz="2400" dirty="0">
              <a:solidFill>
                <a:schemeClr val="accent6"/>
              </a:solidFill>
            </a:endParaRPr>
          </a:p>
        </p:txBody>
      </p:sp>
      <p:sp>
        <p:nvSpPr>
          <p:cNvPr id="4" name="Slide Number Placeholder 3"/>
          <p:cNvSpPr>
            <a:spLocks noGrp="1"/>
          </p:cNvSpPr>
          <p:nvPr>
            <p:ph type="sldNum" sz="quarter" idx="12"/>
          </p:nvPr>
        </p:nvSpPr>
        <p:spPr/>
        <p:txBody>
          <a:bodyPr/>
          <a:lstStyle/>
          <a:p>
            <a:fld id="{867D4A06-35AE-BD4A-84A9-613A26F3D41D}" type="slidenum">
              <a:rPr lang="en-US" smtClean="0"/>
              <a:pPr/>
              <a:t>27</a:t>
            </a:fld>
            <a:endParaRPr lang="en-US"/>
          </a:p>
        </p:txBody>
      </p:sp>
      <p:sp>
        <p:nvSpPr>
          <p:cNvPr id="5" name="TextBox 4">
            <a:extLst>
              <a:ext uri="{FF2B5EF4-FFF2-40B4-BE49-F238E27FC236}">
                <a16:creationId xmlns:a16="http://schemas.microsoft.com/office/drawing/2014/main" id="{8B6041B0-8C01-DF82-9720-72BCF8B8AF7E}"/>
              </a:ext>
            </a:extLst>
          </p:cNvPr>
          <p:cNvSpPr txBox="1"/>
          <p:nvPr/>
        </p:nvSpPr>
        <p:spPr>
          <a:xfrm>
            <a:off x="10775500" y="437325"/>
            <a:ext cx="578300" cy="369332"/>
          </a:xfrm>
          <a:prstGeom prst="rect">
            <a:avLst/>
          </a:prstGeom>
          <a:noFill/>
        </p:spPr>
        <p:txBody>
          <a:bodyPr wrap="none" rtlCol="0">
            <a:spAutoFit/>
          </a:bodyPr>
          <a:lstStyle/>
          <a:p>
            <a:r>
              <a:rPr lang="en-US" dirty="0"/>
              <a:t>T:30</a:t>
            </a:r>
          </a:p>
        </p:txBody>
      </p:sp>
    </p:spTree>
    <p:extLst>
      <p:ext uri="{BB962C8B-B14F-4D97-AF65-F5344CB8AC3E}">
        <p14:creationId xmlns:p14="http://schemas.microsoft.com/office/powerpoint/2010/main" val="3199335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28</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3517750" y="1221679"/>
            <a:ext cx="1796527" cy="391792"/>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Inter Medium"/>
                <a:ea typeface="Inter Medium"/>
                <a:cs typeface="Inter Medium"/>
                <a:sym typeface="Inter Medium"/>
              </a:rPr>
              <a:t>Messaging</a:t>
            </a:r>
            <a:endParaRPr sz="2400" dirty="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6970496" y="1227366"/>
            <a:ext cx="1232340" cy="391792"/>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Inter Medium"/>
                <a:ea typeface="Inter Medium"/>
                <a:cs typeface="Inter Medium"/>
                <a:sym typeface="Inter Medium"/>
              </a:rPr>
              <a:t>Eventing</a:t>
            </a:r>
            <a:endParaRPr sz="2400" dirty="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7627173" y="6011552"/>
            <a:ext cx="3342876" cy="323143"/>
          </a:xfrm>
          <a:prstGeom prst="rect">
            <a:avLst/>
          </a:prstGeom>
          <a:noFill/>
          <a:ln>
            <a:noFill/>
          </a:ln>
        </p:spPr>
        <p:txBody>
          <a:bodyPr spcFirstLastPara="1" wrap="square" lIns="68569" tIns="68569" rIns="68569" bIns="68569" anchor="t" anchorCtr="0">
            <a:spAutoFit/>
          </a:bodyPr>
          <a:lstStyle/>
          <a:p>
            <a:r>
              <a:rPr lang="en" sz="1200" dirty="0"/>
              <a:t>After Clemens </a:t>
            </a:r>
            <a:r>
              <a:rPr lang="en" sz="1200" dirty="0" err="1"/>
              <a:t>Vasters</a:t>
            </a:r>
            <a:r>
              <a:rPr lang="en" sz="1200" dirty="0"/>
              <a:t> </a:t>
            </a:r>
            <a:r>
              <a:rPr lang="en-GB" sz="1200" dirty="0"/>
              <a:t>https://</a:t>
            </a:r>
            <a:r>
              <a:rPr lang="en-GB" sz="1200" dirty="0" err="1"/>
              <a:t>youtu.be</a:t>
            </a:r>
            <a:r>
              <a:rPr lang="en-GB" sz="1200" dirty="0"/>
              <a:t>/</a:t>
            </a:r>
            <a:r>
              <a:rPr lang="en-GB" sz="1200" dirty="0" err="1"/>
              <a:t>ITrlLErsqzY</a:t>
            </a:r>
            <a:endParaRPr sz="12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3517750" y="1934450"/>
            <a:ext cx="1393419" cy="384698"/>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600" dirty="0"/>
              <a:t>Has Intent</a:t>
            </a:r>
            <a:endParaRPr sz="16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6970496" y="1934450"/>
            <a:ext cx="1560318" cy="384698"/>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600" dirty="0"/>
              <a:t>Provides Facts</a:t>
            </a:r>
            <a:endParaRPr sz="1600" dirty="0"/>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3470550" y="2587938"/>
            <a:ext cx="1914862" cy="136958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600" dirty="0"/>
              <a:t>Request An Answer (Query)</a:t>
            </a:r>
          </a:p>
          <a:p>
            <a:pPr algn="ctr"/>
            <a:r>
              <a:rPr lang="en" sz="1600" dirty="0"/>
              <a:t>Transfer of Control</a:t>
            </a:r>
          </a:p>
          <a:p>
            <a:pPr algn="ctr"/>
            <a:r>
              <a:rPr lang="en" sz="1600" dirty="0"/>
              <a:t>(Command)</a:t>
            </a:r>
          </a:p>
          <a:p>
            <a:pPr algn="ctr"/>
            <a:r>
              <a:rPr lang="en" sz="1600" dirty="0"/>
              <a:t>Transfer of Value</a:t>
            </a:r>
            <a:endParaRPr sz="1600" dirty="0"/>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6954490" y="2577369"/>
            <a:ext cx="2065928" cy="384698"/>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600" dirty="0"/>
              <a:t>Things you Report On</a:t>
            </a:r>
            <a:endParaRPr sz="1600" dirty="0"/>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3470550" y="4218441"/>
            <a:ext cx="2183803" cy="630920"/>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600" dirty="0"/>
              <a:t>Part of a Workflow</a:t>
            </a:r>
          </a:p>
          <a:p>
            <a:pPr algn="ctr"/>
            <a:r>
              <a:rPr lang="en" sz="1600" dirty="0"/>
              <a:t>Part of a Conversation</a:t>
            </a:r>
            <a:endParaRPr sz="1600" dirty="0"/>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6970496" y="3204388"/>
            <a:ext cx="1560318" cy="384698"/>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600" dirty="0"/>
              <a:t>No Expectations</a:t>
            </a:r>
            <a:endParaRPr sz="1600" dirty="0"/>
          </a:p>
        </p:txBody>
      </p:sp>
      <p:sp>
        <p:nvSpPr>
          <p:cNvPr id="22" name="TextBox 21">
            <a:extLst>
              <a:ext uri="{FF2B5EF4-FFF2-40B4-BE49-F238E27FC236}">
                <a16:creationId xmlns:a16="http://schemas.microsoft.com/office/drawing/2014/main" id="{DD0CA131-876F-9748-BCAE-AA75293E83A9}"/>
              </a:ext>
            </a:extLst>
          </p:cNvPr>
          <p:cNvSpPr txBox="1"/>
          <p:nvPr/>
        </p:nvSpPr>
        <p:spPr>
          <a:xfrm>
            <a:off x="4596960" y="543117"/>
            <a:ext cx="2556929" cy="523220"/>
          </a:xfrm>
          <a:prstGeom prst="rect">
            <a:avLst/>
          </a:prstGeom>
          <a:noFill/>
        </p:spPr>
        <p:txBody>
          <a:bodyPr wrap="square" rtlCol="0">
            <a:spAutoFit/>
          </a:bodyPr>
          <a:lstStyle/>
          <a:p>
            <a:pPr algn="ctr"/>
            <a:r>
              <a:rPr lang="en-US" sz="2800" b="1" dirty="0"/>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6970496" y="3830793"/>
            <a:ext cx="955800" cy="384698"/>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600" dirty="0"/>
              <a:t>History</a:t>
            </a:r>
            <a:endParaRPr sz="1600" dirty="0"/>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6970496" y="4483308"/>
            <a:ext cx="955800" cy="384698"/>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600" dirty="0"/>
              <a:t>Context</a:t>
            </a:r>
            <a:endParaRPr sz="1600" dirty="0"/>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3470550" y="5177685"/>
            <a:ext cx="1596302" cy="630920"/>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600" dirty="0"/>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6970496" y="5122065"/>
            <a:ext cx="1232340" cy="630920"/>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600" dirty="0"/>
              <a:t>Concerned with the Past</a:t>
            </a:r>
          </a:p>
        </p:txBody>
      </p:sp>
    </p:spTree>
    <p:extLst>
      <p:ext uri="{BB962C8B-B14F-4D97-AF65-F5344CB8AC3E}">
        <p14:creationId xmlns:p14="http://schemas.microsoft.com/office/powerpoint/2010/main" val="123920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3D3CD1-C61D-4C0E-EDC4-1266F637EC6F}"/>
              </a:ext>
            </a:extLst>
          </p:cNvPr>
          <p:cNvPicPr>
            <a:picLocks noChangeAspect="1"/>
          </p:cNvPicPr>
          <p:nvPr/>
        </p:nvPicPr>
        <p:blipFill>
          <a:blip r:embed="rId2"/>
          <a:stretch>
            <a:fillRect/>
          </a:stretch>
        </p:blipFill>
        <p:spPr>
          <a:xfrm>
            <a:off x="1333816" y="467833"/>
            <a:ext cx="9015789" cy="5528930"/>
          </a:xfrm>
          <a:prstGeom prst="rect">
            <a:avLst/>
          </a:prstGeom>
        </p:spPr>
      </p:pic>
      <p:cxnSp>
        <p:nvCxnSpPr>
          <p:cNvPr id="4" name="Straight Arrow Connector 3">
            <a:extLst>
              <a:ext uri="{FF2B5EF4-FFF2-40B4-BE49-F238E27FC236}">
                <a16:creationId xmlns:a16="http://schemas.microsoft.com/office/drawing/2014/main" id="{7568DBF6-904A-AA3B-27FA-EA5D5CEB62A8}"/>
              </a:ext>
            </a:extLst>
          </p:cNvPr>
          <p:cNvCxnSpPr>
            <a:cxnSpLocks/>
            <a:stCxn id="5" idx="2"/>
          </p:cNvCxnSpPr>
          <p:nvPr/>
        </p:nvCxnSpPr>
        <p:spPr>
          <a:xfrm>
            <a:off x="5938794" y="1732137"/>
            <a:ext cx="405299" cy="1696863"/>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17A6911-35D0-3ED0-3330-88C9C0F6100E}"/>
              </a:ext>
            </a:extLst>
          </p:cNvPr>
          <p:cNvSpPr txBox="1"/>
          <p:nvPr/>
        </p:nvSpPr>
        <p:spPr>
          <a:xfrm>
            <a:off x="3919495" y="808807"/>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Messaging is a proposal about the future – a request to change something, a request for information</a:t>
            </a:r>
            <a:endParaRPr lang="en-US" b="1" dirty="0"/>
          </a:p>
        </p:txBody>
      </p:sp>
    </p:spTree>
    <p:extLst>
      <p:ext uri="{BB962C8B-B14F-4D97-AF65-F5344CB8AC3E}">
        <p14:creationId xmlns:p14="http://schemas.microsoft.com/office/powerpoint/2010/main" val="26746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6800" y="939800"/>
            <a:ext cx="10058400" cy="5092239"/>
          </a:xfrm>
          <a:prstGeom prst="rect">
            <a:avLst/>
          </a:prstGeom>
        </p:spPr>
      </p:pic>
      <p:sp>
        <p:nvSpPr>
          <p:cNvPr id="4" name="Slide Number Placeholder 3">
            <a:extLst>
              <a:ext uri="{FF2B5EF4-FFF2-40B4-BE49-F238E27FC236}">
                <a16:creationId xmlns:a16="http://schemas.microsoft.com/office/drawing/2014/main" id="{AC0BC176-91F1-C14D-A89D-D39AB60224E8}"/>
              </a:ext>
            </a:extLst>
          </p:cNvPr>
          <p:cNvSpPr>
            <a:spLocks noGrp="1"/>
          </p:cNvSpPr>
          <p:nvPr>
            <p:ph type="sldNum" sz="quarter" idx="12"/>
          </p:nvPr>
        </p:nvSpPr>
        <p:spPr/>
        <p:txBody>
          <a:bodyPr/>
          <a:lstStyle/>
          <a:p>
            <a:fld id="{B9A0A49B-320C-1A4F-B83C-2E5340668522}" type="slidenum">
              <a:rPr lang="en-US" smtClean="0"/>
              <a:t>3</a:t>
            </a:fld>
            <a:endParaRPr lang="en-US"/>
          </a:p>
        </p:txBody>
      </p:sp>
    </p:spTree>
    <p:extLst>
      <p:ext uri="{BB962C8B-B14F-4D97-AF65-F5344CB8AC3E}">
        <p14:creationId xmlns:p14="http://schemas.microsoft.com/office/powerpoint/2010/main" val="3622553428"/>
      </p:ext>
    </p:extLst>
  </p:cSld>
  <p:clrMapOvr>
    <a:masterClrMapping/>
  </p:clrMapOvr>
  <mc:AlternateContent xmlns:mc="http://schemas.openxmlformats.org/markup-compatibility/2006" xmlns:p14="http://schemas.microsoft.com/office/powerpoint/2010/main">
    <mc:Choice Requires="p14">
      <p:transition spd="slow" p14:dur="2000" advTm="32504"/>
    </mc:Choice>
    <mc:Fallback xmlns="">
      <p:transition spd="slow" advTm="3250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7D2A4-08F6-42E3-E630-62F61FFF1C3F}"/>
              </a:ext>
            </a:extLst>
          </p:cNvPr>
          <p:cNvPicPr>
            <a:picLocks noChangeAspect="1"/>
          </p:cNvPicPr>
          <p:nvPr/>
        </p:nvPicPr>
        <p:blipFill>
          <a:blip r:embed="rId2"/>
          <a:stretch>
            <a:fillRect/>
          </a:stretch>
        </p:blipFill>
        <p:spPr>
          <a:xfrm>
            <a:off x="1161212" y="361507"/>
            <a:ext cx="9433206" cy="5826642"/>
          </a:xfrm>
          <a:prstGeom prst="rect">
            <a:avLst/>
          </a:prstGeom>
        </p:spPr>
      </p:pic>
      <p:cxnSp>
        <p:nvCxnSpPr>
          <p:cNvPr id="2" name="Straight Arrow Connector 1">
            <a:extLst>
              <a:ext uri="{FF2B5EF4-FFF2-40B4-BE49-F238E27FC236}">
                <a16:creationId xmlns:a16="http://schemas.microsoft.com/office/drawing/2014/main" id="{2144051D-4856-68FD-100D-7912A2CC20FD}"/>
              </a:ext>
            </a:extLst>
          </p:cNvPr>
          <p:cNvCxnSpPr>
            <a:cxnSpLocks/>
          </p:cNvCxnSpPr>
          <p:nvPr/>
        </p:nvCxnSpPr>
        <p:spPr>
          <a:xfrm>
            <a:off x="5877815" y="1732137"/>
            <a:ext cx="60979" cy="2750411"/>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AFDA5018-9961-301F-738C-E82E6C740956}"/>
              </a:ext>
            </a:extLst>
          </p:cNvPr>
          <p:cNvSpPr txBox="1"/>
          <p:nvPr/>
        </p:nvSpPr>
        <p:spPr>
          <a:xfrm>
            <a:off x="3919495" y="808807"/>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Eventing</a:t>
            </a:r>
            <a:r>
              <a:rPr lang="en-US" dirty="0"/>
              <a:t> is facts about the past. It has</a:t>
            </a:r>
            <a:r>
              <a:rPr lang="en-US" b="1" dirty="0"/>
              <a:t> </a:t>
            </a:r>
            <a:r>
              <a:rPr lang="en-US" dirty="0"/>
              <a:t>already happened. It is immutable, stale, and should be versioned.</a:t>
            </a:r>
          </a:p>
        </p:txBody>
      </p:sp>
    </p:spTree>
    <p:extLst>
      <p:ext uri="{BB962C8B-B14F-4D97-AF65-F5344CB8AC3E}">
        <p14:creationId xmlns:p14="http://schemas.microsoft.com/office/powerpoint/2010/main" val="185500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31</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3913966" y="1644489"/>
            <a:ext cx="4179000" cy="265500"/>
          </a:xfrm>
          <a:prstGeom prst="rect">
            <a:avLst/>
          </a:prstGeom>
          <a:noFill/>
          <a:ln>
            <a:noFill/>
          </a:ln>
        </p:spPr>
        <p:txBody>
          <a:bodyPr spcFirstLastPara="1" wrap="square" lIns="0" tIns="0" rIns="91425" bIns="0" anchor="t" anchorCtr="0">
            <a:noAutofit/>
          </a:bodyPr>
          <a:lstStyle/>
          <a:p>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6821866" y="1615839"/>
            <a:ext cx="589800" cy="265500"/>
          </a:xfrm>
          <a:prstGeom prst="rect">
            <a:avLst/>
          </a:prstGeom>
          <a:noFill/>
          <a:ln>
            <a:noFill/>
          </a:ln>
        </p:spPr>
        <p:txBody>
          <a:bodyPr spcFirstLastPara="1" wrap="square" lIns="0" tIns="0" rIns="91425" bIns="0" anchor="t" anchorCtr="0">
            <a:noAutofit/>
          </a:bodyPr>
          <a:lstStyle/>
          <a:p>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2840053" y="5495203"/>
            <a:ext cx="7433855" cy="338524"/>
          </a:xfrm>
          <a:prstGeom prst="rect">
            <a:avLst/>
          </a:prstGeom>
          <a:noFill/>
          <a:ln>
            <a:noFill/>
          </a:ln>
        </p:spPr>
        <p:txBody>
          <a:bodyPr spcFirstLastPara="1" wrap="square" lIns="91425" tIns="91425" rIns="91425" bIns="91425" anchor="t" anchorCtr="0">
            <a:spAutoFit/>
          </a:bodyPr>
          <a:lstStyle/>
          <a:p>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3770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Stateless</a:t>
            </a:r>
            <a:endParaRPr sz="1000"/>
          </a:p>
          <a:p>
            <a:pPr algn="ct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6313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Stateful</a:t>
            </a:r>
            <a:endParaRPr sz="1000"/>
          </a:p>
          <a:p>
            <a:pPr algn="ctr"/>
            <a:r>
              <a:rPr lang="en" sz="1000"/>
              <a:t>Partition</a:t>
            </a:r>
            <a:endParaRPr sz="1000"/>
          </a:p>
          <a:p>
            <a:pPr algn="ct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4050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6850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3479766" y="2068539"/>
            <a:ext cx="467700" cy="307800"/>
          </a:xfrm>
          <a:prstGeom prst="rect">
            <a:avLst/>
          </a:prstGeom>
          <a:noFill/>
          <a:ln>
            <a:noFill/>
          </a:ln>
        </p:spPr>
        <p:txBody>
          <a:bodyPr spcFirstLastPara="1" wrap="square" lIns="91425" tIns="91425" rIns="91425" bIns="91425" anchor="t" anchorCtr="0">
            <a:spAutoFit/>
          </a:bodyPr>
          <a:lstStyle/>
          <a:p>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6313316" y="1999139"/>
            <a:ext cx="440700" cy="307800"/>
          </a:xfrm>
          <a:prstGeom prst="rect">
            <a:avLst/>
          </a:prstGeom>
          <a:noFill/>
          <a:ln>
            <a:noFill/>
          </a:ln>
        </p:spPr>
        <p:txBody>
          <a:bodyPr spcFirstLastPara="1" wrap="square" lIns="91425" tIns="91425" rIns="91425" bIns="91425" anchor="t" anchorCtr="0">
            <a:spAutoFit/>
          </a:bodyPr>
          <a:lstStyle/>
          <a:p>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7378591" y="2032489"/>
            <a:ext cx="589800" cy="369300"/>
          </a:xfrm>
          <a:prstGeom prst="rect">
            <a:avLst/>
          </a:prstGeom>
          <a:noFill/>
          <a:ln>
            <a:noFill/>
          </a:ln>
        </p:spPr>
        <p:txBody>
          <a:bodyPr spcFirstLastPara="1" wrap="square" lIns="91425" tIns="91425" rIns="91425" bIns="91425" anchor="t" anchorCtr="0">
            <a:spAutoFit/>
          </a:bodyPr>
          <a:lstStyle/>
          <a:p>
            <a:r>
              <a:rPr lang="en" sz="600"/>
              <a:t>Context</a:t>
            </a:r>
            <a:endParaRPr sz="600"/>
          </a:p>
          <a:p>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3669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algn="ctr"/>
            <a:r>
              <a:rPr lang="en" sz="1200" dirty="0"/>
              <a:t>Discrete</a:t>
            </a:r>
            <a:endParaRPr sz="1200" dirty="0"/>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5928310" y="5853662"/>
            <a:ext cx="4182168" cy="338524"/>
          </a:xfrm>
          <a:prstGeom prst="rect">
            <a:avLst/>
          </a:prstGeom>
          <a:noFill/>
          <a:ln>
            <a:noFill/>
          </a:ln>
        </p:spPr>
        <p:txBody>
          <a:bodyPr spcFirstLastPara="1" wrap="square" lIns="91425" tIns="91425" rIns="91425" bIns="91425" anchor="t" anchorCtr="0">
            <a:spAutoFit/>
          </a:bodyPr>
          <a:lstStyle/>
          <a:p>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6350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algn="ctr"/>
            <a:r>
              <a:rPr lang="en" sz="1200" dirty="0"/>
              <a:t>Continuous</a:t>
            </a:r>
            <a:endParaRPr sz="1200" dirty="0"/>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3669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algn="ctr"/>
            <a:r>
              <a:rPr lang="en" sz="1200" dirty="0"/>
              <a:t>Independent</a:t>
            </a:r>
            <a:endParaRPr sz="1200" dirty="0"/>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6350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algn="ctr"/>
            <a:r>
              <a:rPr lang="en" sz="1200" dirty="0"/>
              <a:t>Sequential</a:t>
            </a:r>
            <a:endParaRPr sz="1200" dirty="0"/>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3669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algn="ctr"/>
            <a:r>
              <a:rPr lang="en" sz="1200" dirty="0"/>
              <a:t>Immediately Actionable</a:t>
            </a:r>
            <a:endParaRPr sz="1200" dirty="0"/>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6350741" y="4163213"/>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algn="ctr"/>
            <a:r>
              <a:rPr lang="en" sz="1200" dirty="0"/>
              <a:t>Report Condition</a:t>
            </a:r>
            <a:endParaRPr sz="1200" dirty="0"/>
          </a:p>
        </p:txBody>
      </p:sp>
      <p:sp>
        <p:nvSpPr>
          <p:cNvPr id="22" name="TextBox 21">
            <a:extLst>
              <a:ext uri="{FF2B5EF4-FFF2-40B4-BE49-F238E27FC236}">
                <a16:creationId xmlns:a16="http://schemas.microsoft.com/office/drawing/2014/main" id="{DD0CA131-876F-9748-BCAE-AA75293E83A9}"/>
              </a:ext>
            </a:extLst>
          </p:cNvPr>
          <p:cNvSpPr txBox="1"/>
          <p:nvPr/>
        </p:nvSpPr>
        <p:spPr>
          <a:xfrm>
            <a:off x="4173073" y="637286"/>
            <a:ext cx="3409238" cy="507831"/>
          </a:xfrm>
          <a:prstGeom prst="rect">
            <a:avLst/>
          </a:prstGeom>
          <a:noFill/>
        </p:spPr>
        <p:txBody>
          <a:bodyPr wrap="square" rtlCol="0">
            <a:spAutoFit/>
          </a:bodyPr>
          <a:lstStyle/>
          <a:p>
            <a:pPr algn="ctr"/>
            <a:r>
              <a:rPr lang="en-US" sz="2700" b="1" dirty="0"/>
              <a:t>Event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3669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algn="ctr"/>
            <a:r>
              <a:rPr lang="en" sz="1200" dirty="0"/>
              <a:t>Part of a Conversation</a:t>
            </a:r>
            <a:endParaRPr sz="1200" dirty="0"/>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6350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algn="ctr"/>
            <a:r>
              <a:rPr lang="en" sz="1200" dirty="0"/>
              <a:t>Part of a Monolog</a:t>
            </a:r>
            <a:endParaRPr sz="1200" dirty="0"/>
          </a:p>
        </p:txBody>
      </p:sp>
    </p:spTree>
    <p:extLst>
      <p:ext uri="{BB962C8B-B14F-4D97-AF65-F5344CB8AC3E}">
        <p14:creationId xmlns:p14="http://schemas.microsoft.com/office/powerpoint/2010/main" val="300570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374AF8-8AC1-B6E5-8AE3-301C7FD70FFA}"/>
              </a:ext>
            </a:extLst>
          </p:cNvPr>
          <p:cNvPicPr>
            <a:picLocks noChangeAspect="1"/>
          </p:cNvPicPr>
          <p:nvPr/>
        </p:nvPicPr>
        <p:blipFill>
          <a:blip r:embed="rId2"/>
          <a:stretch>
            <a:fillRect/>
          </a:stretch>
        </p:blipFill>
        <p:spPr>
          <a:xfrm>
            <a:off x="1292294" y="735495"/>
            <a:ext cx="9898630" cy="5387009"/>
          </a:xfrm>
          <a:prstGeom prst="rect">
            <a:avLst/>
          </a:prstGeom>
        </p:spPr>
      </p:pic>
      <p:cxnSp>
        <p:nvCxnSpPr>
          <p:cNvPr id="4" name="Straight Arrow Connector 3">
            <a:extLst>
              <a:ext uri="{FF2B5EF4-FFF2-40B4-BE49-F238E27FC236}">
                <a16:creationId xmlns:a16="http://schemas.microsoft.com/office/drawing/2014/main" id="{A2C349C0-E8A8-9A27-715B-BF8E45FDC118}"/>
              </a:ext>
            </a:extLst>
          </p:cNvPr>
          <p:cNvCxnSpPr>
            <a:cxnSpLocks/>
            <a:stCxn id="5" idx="2"/>
          </p:cNvCxnSpPr>
          <p:nvPr/>
        </p:nvCxnSpPr>
        <p:spPr>
          <a:xfrm>
            <a:off x="2440220" y="1671206"/>
            <a:ext cx="4563008" cy="1556088"/>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878D9EA-9B6B-83B8-8BC1-27B23D9CC860}"/>
              </a:ext>
            </a:extLst>
          </p:cNvPr>
          <p:cNvSpPr txBox="1"/>
          <p:nvPr/>
        </p:nvSpPr>
        <p:spPr>
          <a:xfrm>
            <a:off x="420921" y="470877"/>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Our fiefdom wants information from another fiefdom, to do work, but we can’t query the database in another fiefdom and don’t want to expose a GET</a:t>
            </a:r>
          </a:p>
        </p:txBody>
      </p:sp>
      <p:cxnSp>
        <p:nvCxnSpPr>
          <p:cNvPr id="8" name="Straight Arrow Connector 7">
            <a:extLst>
              <a:ext uri="{FF2B5EF4-FFF2-40B4-BE49-F238E27FC236}">
                <a16:creationId xmlns:a16="http://schemas.microsoft.com/office/drawing/2014/main" id="{3FCC5372-3224-59CC-B1C8-775757DB9A45}"/>
              </a:ext>
            </a:extLst>
          </p:cNvPr>
          <p:cNvCxnSpPr>
            <a:cxnSpLocks/>
            <a:stCxn id="9" idx="2"/>
          </p:cNvCxnSpPr>
          <p:nvPr/>
        </p:nvCxnSpPr>
        <p:spPr>
          <a:xfrm flipH="1">
            <a:off x="7732483" y="2341738"/>
            <a:ext cx="1665049" cy="1156836"/>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B10E2705-9FF7-7978-69C6-2081E08C7FBD}"/>
              </a:ext>
            </a:extLst>
          </p:cNvPr>
          <p:cNvSpPr txBox="1"/>
          <p:nvPr/>
        </p:nvSpPr>
        <p:spPr>
          <a:xfrm>
            <a:off x="7245631" y="1418408"/>
            <a:ext cx="4303801"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Reference Data provides a lookup within the zone of our fiefdom, preventing the need for a query.</a:t>
            </a:r>
          </a:p>
        </p:txBody>
      </p:sp>
      <p:cxnSp>
        <p:nvCxnSpPr>
          <p:cNvPr id="12" name="Straight Arrow Connector 11">
            <a:extLst>
              <a:ext uri="{FF2B5EF4-FFF2-40B4-BE49-F238E27FC236}">
                <a16:creationId xmlns:a16="http://schemas.microsoft.com/office/drawing/2014/main" id="{39987FBF-80A1-83B6-F3D2-B5B507002FA4}"/>
              </a:ext>
            </a:extLst>
          </p:cNvPr>
          <p:cNvCxnSpPr>
            <a:cxnSpLocks/>
          </p:cNvCxnSpPr>
          <p:nvPr/>
        </p:nvCxnSpPr>
        <p:spPr>
          <a:xfrm flipH="1" flipV="1">
            <a:off x="5606143" y="4516263"/>
            <a:ext cx="1759230" cy="1229401"/>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51BD11CC-0CE3-7206-5ECE-6A625F2A3A02}"/>
              </a:ext>
            </a:extLst>
          </p:cNvPr>
          <p:cNvSpPr txBox="1"/>
          <p:nvPr/>
        </p:nvSpPr>
        <p:spPr>
          <a:xfrm>
            <a:off x="7365373" y="5271076"/>
            <a:ext cx="430380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Reference Data is stale, so we need to keep </a:t>
            </a:r>
            <a:r>
              <a:rPr lang="en-US"/>
              <a:t>pumping the changes </a:t>
            </a:r>
            <a:r>
              <a:rPr lang="en-US" dirty="0"/>
              <a:t>to it.</a:t>
            </a:r>
          </a:p>
        </p:txBody>
      </p:sp>
      <p:cxnSp>
        <p:nvCxnSpPr>
          <p:cNvPr id="2" name="Straight Arrow Connector 1">
            <a:extLst>
              <a:ext uri="{FF2B5EF4-FFF2-40B4-BE49-F238E27FC236}">
                <a16:creationId xmlns:a16="http://schemas.microsoft.com/office/drawing/2014/main" id="{D896BE0C-C8DF-A611-E043-F5E85187B7F6}"/>
              </a:ext>
            </a:extLst>
          </p:cNvPr>
          <p:cNvCxnSpPr>
            <a:cxnSpLocks/>
            <a:stCxn id="6" idx="0"/>
          </p:cNvCxnSpPr>
          <p:nvPr/>
        </p:nvCxnSpPr>
        <p:spPr>
          <a:xfrm flipV="1">
            <a:off x="1891574" y="4415246"/>
            <a:ext cx="2663009" cy="1231403"/>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B50CEC6-2AE9-8BD2-7CF3-41D11A65E533}"/>
              </a:ext>
            </a:extLst>
          </p:cNvPr>
          <p:cNvSpPr txBox="1"/>
          <p:nvPr/>
        </p:nvSpPr>
        <p:spPr>
          <a:xfrm>
            <a:off x="203924" y="5646649"/>
            <a:ext cx="337530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Because we don’t listen to a response we think of this as a monolog</a:t>
            </a:r>
            <a:endParaRPr lang="en-US" b="1" dirty="0"/>
          </a:p>
        </p:txBody>
      </p:sp>
    </p:spTree>
    <p:extLst>
      <p:ext uri="{BB962C8B-B14F-4D97-AF65-F5344CB8AC3E}">
        <p14:creationId xmlns:p14="http://schemas.microsoft.com/office/powerpoint/2010/main" val="171894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3"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825624"/>
            <a:ext cx="10515600" cy="2862123"/>
          </a:xfrm>
        </p:spPr>
        <p:txBody>
          <a:bodyPr>
            <a:normAutofit lnSpcReduction="10000"/>
          </a:bodyPr>
          <a:lstStyle/>
          <a:p>
            <a:r>
              <a:rPr lang="en-US" sz="2600" dirty="0">
                <a:solidFill>
                  <a:schemeClr val="tx1">
                    <a:lumMod val="50000"/>
                    <a:lumOff val="50000"/>
                  </a:schemeClr>
                </a:solidFill>
              </a:rPr>
              <a:t>Fiefdoms: Autonomous Components</a:t>
            </a:r>
          </a:p>
          <a:p>
            <a:r>
              <a:rPr lang="en-US" sz="2600" dirty="0">
                <a:solidFill>
                  <a:schemeClr val="tx1">
                    <a:lumMod val="50000"/>
                    <a:lumOff val="50000"/>
                  </a:schemeClr>
                </a:solidFill>
              </a:rPr>
              <a:t>Collaborations: Work Across Fiefdoms</a:t>
            </a:r>
          </a:p>
          <a:p>
            <a:r>
              <a:rPr lang="en-US" sz="2600" dirty="0"/>
              <a:t>Future and Past: If Not Now, When?</a:t>
            </a:r>
          </a:p>
          <a:p>
            <a:r>
              <a:rPr lang="en-US" sz="2600" dirty="0">
                <a:solidFill>
                  <a:schemeClr val="accent6"/>
                </a:solidFill>
              </a:rPr>
              <a:t>Emissaries: Interacting with Fiefdoms</a:t>
            </a:r>
            <a:endParaRPr lang="en-US" sz="2600" dirty="0"/>
          </a:p>
          <a:p>
            <a:r>
              <a:rPr lang="en-US" sz="2600" dirty="0"/>
              <a:t>Messaging: Conversations Between Fiefdoms, Outbox and Inbox</a:t>
            </a:r>
          </a:p>
          <a:p>
            <a:r>
              <a:rPr lang="en-US" sz="2600" dirty="0"/>
              <a:t>Data: Resources, Activities, Reference, Requests </a:t>
            </a:r>
          </a:p>
          <a:p>
            <a:endParaRPr lang="en-US" sz="2400" dirty="0">
              <a:solidFill>
                <a:schemeClr val="accent6"/>
              </a:solidFill>
            </a:endParaRPr>
          </a:p>
        </p:txBody>
      </p:sp>
      <p:sp>
        <p:nvSpPr>
          <p:cNvPr id="4" name="Slide Number Placeholder 3"/>
          <p:cNvSpPr>
            <a:spLocks noGrp="1"/>
          </p:cNvSpPr>
          <p:nvPr>
            <p:ph type="sldNum" sz="quarter" idx="12"/>
          </p:nvPr>
        </p:nvSpPr>
        <p:spPr/>
        <p:txBody>
          <a:bodyPr/>
          <a:lstStyle/>
          <a:p>
            <a:fld id="{867D4A06-35AE-BD4A-84A9-613A26F3D41D}" type="slidenum">
              <a:rPr lang="en-US" smtClean="0"/>
              <a:pPr/>
              <a:t>33</a:t>
            </a:fld>
            <a:endParaRPr lang="en-US"/>
          </a:p>
        </p:txBody>
      </p:sp>
      <p:sp>
        <p:nvSpPr>
          <p:cNvPr id="5" name="TextBox 4">
            <a:extLst>
              <a:ext uri="{FF2B5EF4-FFF2-40B4-BE49-F238E27FC236}">
                <a16:creationId xmlns:a16="http://schemas.microsoft.com/office/drawing/2014/main" id="{B79B4E3F-7455-7F33-713B-FF897AFDB7D3}"/>
              </a:ext>
            </a:extLst>
          </p:cNvPr>
          <p:cNvSpPr txBox="1"/>
          <p:nvPr/>
        </p:nvSpPr>
        <p:spPr>
          <a:xfrm>
            <a:off x="10775500" y="525518"/>
            <a:ext cx="578300" cy="369332"/>
          </a:xfrm>
          <a:prstGeom prst="rect">
            <a:avLst/>
          </a:prstGeom>
          <a:noFill/>
        </p:spPr>
        <p:txBody>
          <a:bodyPr wrap="none" rtlCol="0">
            <a:spAutoFit/>
          </a:bodyPr>
          <a:lstStyle/>
          <a:p>
            <a:r>
              <a:rPr lang="en-US" dirty="0"/>
              <a:t>T:35</a:t>
            </a:r>
          </a:p>
        </p:txBody>
      </p:sp>
    </p:spTree>
    <p:extLst>
      <p:ext uri="{BB962C8B-B14F-4D97-AF65-F5344CB8AC3E}">
        <p14:creationId xmlns:p14="http://schemas.microsoft.com/office/powerpoint/2010/main" val="456388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2D63D0-1205-9593-E8C9-72F5B5CADA71}"/>
              </a:ext>
            </a:extLst>
          </p:cNvPr>
          <p:cNvPicPr>
            <a:picLocks noChangeAspect="1"/>
          </p:cNvPicPr>
          <p:nvPr/>
        </p:nvPicPr>
        <p:blipFill>
          <a:blip r:embed="rId3"/>
          <a:stretch>
            <a:fillRect/>
          </a:stretch>
        </p:blipFill>
        <p:spPr>
          <a:xfrm>
            <a:off x="986493" y="206121"/>
            <a:ext cx="10534946" cy="6445757"/>
          </a:xfrm>
          <a:prstGeom prst="rect">
            <a:avLst/>
          </a:prstGeom>
        </p:spPr>
      </p:pic>
      <p:cxnSp>
        <p:nvCxnSpPr>
          <p:cNvPr id="5" name="Straight Arrow Connector 4">
            <a:extLst>
              <a:ext uri="{FF2B5EF4-FFF2-40B4-BE49-F238E27FC236}">
                <a16:creationId xmlns:a16="http://schemas.microsoft.com/office/drawing/2014/main" id="{947439A0-7709-A7B7-355B-64C75266A543}"/>
              </a:ext>
            </a:extLst>
          </p:cNvPr>
          <p:cNvCxnSpPr>
            <a:cxnSpLocks/>
            <a:stCxn id="6" idx="2"/>
          </p:cNvCxnSpPr>
          <p:nvPr/>
        </p:nvCxnSpPr>
        <p:spPr>
          <a:xfrm flipH="1">
            <a:off x="7616414" y="2157711"/>
            <a:ext cx="2367422" cy="1393183"/>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C2DB8722-9442-4480-99B9-4F22C7FE2FE7}"/>
              </a:ext>
            </a:extLst>
          </p:cNvPr>
          <p:cNvSpPr txBox="1"/>
          <p:nvPr/>
        </p:nvSpPr>
        <p:spPr>
          <a:xfrm>
            <a:off x="7964537" y="680383"/>
            <a:ext cx="4038598"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An simple example is that the fiefdom is a user agent or phone, and the emissary is UI code published so that the user can interact with the fiefdom. Reference data represents options e.g. eCommerce</a:t>
            </a:r>
            <a:endParaRPr lang="en-US" b="1" dirty="0"/>
          </a:p>
        </p:txBody>
      </p:sp>
      <p:cxnSp>
        <p:nvCxnSpPr>
          <p:cNvPr id="8" name="Straight Arrow Connector 7">
            <a:extLst>
              <a:ext uri="{FF2B5EF4-FFF2-40B4-BE49-F238E27FC236}">
                <a16:creationId xmlns:a16="http://schemas.microsoft.com/office/drawing/2014/main" id="{19D27C26-64E8-2F89-C8A9-EFC285BB869E}"/>
              </a:ext>
            </a:extLst>
          </p:cNvPr>
          <p:cNvCxnSpPr>
            <a:cxnSpLocks/>
            <a:stCxn id="9" idx="1"/>
          </p:cNvCxnSpPr>
          <p:nvPr/>
        </p:nvCxnSpPr>
        <p:spPr>
          <a:xfrm flipH="1">
            <a:off x="7358231" y="4109301"/>
            <a:ext cx="1444796" cy="0"/>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6EBD3DBD-A5FD-E231-1D66-8D25EFDD19A9}"/>
              </a:ext>
            </a:extLst>
          </p:cNvPr>
          <p:cNvSpPr txBox="1"/>
          <p:nvPr/>
        </p:nvSpPr>
        <p:spPr>
          <a:xfrm>
            <a:off x="8803027" y="3647636"/>
            <a:ext cx="320010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Equally this could be an SDK published by one microservice and used by another</a:t>
            </a:r>
            <a:endParaRPr lang="en-US" b="1" dirty="0"/>
          </a:p>
        </p:txBody>
      </p:sp>
      <p:sp>
        <p:nvSpPr>
          <p:cNvPr id="19" name="TextBox 18">
            <a:extLst>
              <a:ext uri="{FF2B5EF4-FFF2-40B4-BE49-F238E27FC236}">
                <a16:creationId xmlns:a16="http://schemas.microsoft.com/office/drawing/2014/main" id="{6835F4C2-CAFC-2486-FDFF-63FCB6FB7F8D}"/>
              </a:ext>
            </a:extLst>
          </p:cNvPr>
          <p:cNvSpPr txBox="1"/>
          <p:nvPr/>
        </p:nvSpPr>
        <p:spPr>
          <a:xfrm>
            <a:off x="3341729" y="2149201"/>
            <a:ext cx="3200108" cy="646331"/>
          </a:xfrm>
          <a:prstGeom prst="rect">
            <a:avLst/>
          </a:prstGeom>
          <a:noFill/>
          <a:ln w="2540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rgbClr val="C00000"/>
                </a:solidFill>
              </a:rPr>
              <a:t>A fiefdom does not </a:t>
            </a:r>
            <a:r>
              <a:rPr lang="en-US" i="1" dirty="0">
                <a:solidFill>
                  <a:srgbClr val="C00000"/>
                </a:solidFill>
              </a:rPr>
              <a:t>trust</a:t>
            </a:r>
            <a:r>
              <a:rPr lang="en-US" dirty="0">
                <a:solidFill>
                  <a:srgbClr val="C00000"/>
                </a:solidFill>
              </a:rPr>
              <a:t> its emissary</a:t>
            </a:r>
            <a:endParaRPr lang="en-US" b="1" dirty="0">
              <a:solidFill>
                <a:srgbClr val="C00000"/>
              </a:solidFill>
            </a:endParaRPr>
          </a:p>
        </p:txBody>
      </p:sp>
      <p:cxnSp>
        <p:nvCxnSpPr>
          <p:cNvPr id="2" name="Straight Arrow Connector 1">
            <a:extLst>
              <a:ext uri="{FF2B5EF4-FFF2-40B4-BE49-F238E27FC236}">
                <a16:creationId xmlns:a16="http://schemas.microsoft.com/office/drawing/2014/main" id="{7CDFA2A0-3F13-4D75-3263-8C64A6D214F9}"/>
              </a:ext>
            </a:extLst>
          </p:cNvPr>
          <p:cNvCxnSpPr>
            <a:cxnSpLocks/>
            <a:stCxn id="4" idx="0"/>
          </p:cNvCxnSpPr>
          <p:nvPr/>
        </p:nvCxnSpPr>
        <p:spPr>
          <a:xfrm flipV="1">
            <a:off x="4405052" y="4062469"/>
            <a:ext cx="1397034" cy="1011196"/>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C89C6575-8D91-2FE6-E586-498AA89E0171}"/>
              </a:ext>
            </a:extLst>
          </p:cNvPr>
          <p:cNvSpPr txBox="1"/>
          <p:nvPr/>
        </p:nvSpPr>
        <p:spPr>
          <a:xfrm>
            <a:off x="2804998" y="5073665"/>
            <a:ext cx="320010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validate input, even if it comes from our own emissary</a:t>
            </a:r>
            <a:endParaRPr lang="en-US" b="1" dirty="0"/>
          </a:p>
        </p:txBody>
      </p:sp>
    </p:spTree>
    <p:extLst>
      <p:ext uri="{BB962C8B-B14F-4D97-AF65-F5344CB8AC3E}">
        <p14:creationId xmlns:p14="http://schemas.microsoft.com/office/powerpoint/2010/main" val="420693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9" grpId="0" animBg="1"/>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2D63D0-1205-9593-E8C9-72F5B5CADA71}"/>
              </a:ext>
            </a:extLst>
          </p:cNvPr>
          <p:cNvPicPr>
            <a:picLocks noChangeAspect="1"/>
          </p:cNvPicPr>
          <p:nvPr/>
        </p:nvPicPr>
        <p:blipFill>
          <a:blip r:embed="rId3"/>
          <a:stretch>
            <a:fillRect/>
          </a:stretch>
        </p:blipFill>
        <p:spPr>
          <a:xfrm>
            <a:off x="986493" y="206121"/>
            <a:ext cx="10534946" cy="6445757"/>
          </a:xfrm>
          <a:prstGeom prst="rect">
            <a:avLst/>
          </a:prstGeom>
        </p:spPr>
      </p:pic>
      <p:cxnSp>
        <p:nvCxnSpPr>
          <p:cNvPr id="5" name="Straight Arrow Connector 4">
            <a:extLst>
              <a:ext uri="{FF2B5EF4-FFF2-40B4-BE49-F238E27FC236}">
                <a16:creationId xmlns:a16="http://schemas.microsoft.com/office/drawing/2014/main" id="{947439A0-7709-A7B7-355B-64C75266A543}"/>
              </a:ext>
            </a:extLst>
          </p:cNvPr>
          <p:cNvCxnSpPr>
            <a:cxnSpLocks/>
            <a:stCxn id="6" idx="2"/>
          </p:cNvCxnSpPr>
          <p:nvPr/>
        </p:nvCxnSpPr>
        <p:spPr>
          <a:xfrm flipH="1">
            <a:off x="7616414" y="2434709"/>
            <a:ext cx="2367422" cy="111618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C2DB8722-9442-4480-99B9-4F22C7FE2FE7}"/>
              </a:ext>
            </a:extLst>
          </p:cNvPr>
          <p:cNvSpPr txBox="1"/>
          <p:nvPr/>
        </p:nvSpPr>
        <p:spPr>
          <a:xfrm>
            <a:off x="7964537" y="680383"/>
            <a:ext cx="4038598"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An emissary behaves as though it were </a:t>
            </a:r>
            <a:r>
              <a:rPr lang="en-US" b="1" dirty="0"/>
              <a:t>offline</a:t>
            </a:r>
            <a:r>
              <a:rPr lang="en-US" dirty="0"/>
              <a:t>. </a:t>
            </a:r>
          </a:p>
          <a:p>
            <a:r>
              <a:rPr lang="en-US" b="1" dirty="0"/>
              <a:t> - Uses Reference Data, does not query</a:t>
            </a:r>
          </a:p>
          <a:p>
            <a:r>
              <a:rPr lang="en-US" b="1" dirty="0"/>
              <a:t> - Builds up a collaboration</a:t>
            </a:r>
          </a:p>
          <a:p>
            <a:r>
              <a:rPr lang="en-US" b="1" dirty="0"/>
              <a:t> - Tracks per user state</a:t>
            </a:r>
          </a:p>
          <a:p>
            <a:r>
              <a:rPr lang="en-US" b="1" dirty="0"/>
              <a:t> - Sends ‘job’ to fiefdom at the end.</a:t>
            </a:r>
          </a:p>
        </p:txBody>
      </p:sp>
    </p:spTree>
    <p:extLst>
      <p:ext uri="{BB962C8B-B14F-4D97-AF65-F5344CB8AC3E}">
        <p14:creationId xmlns:p14="http://schemas.microsoft.com/office/powerpoint/2010/main" val="227553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825624"/>
            <a:ext cx="10515600" cy="2862123"/>
          </a:xfrm>
        </p:spPr>
        <p:txBody>
          <a:bodyPr>
            <a:normAutofit lnSpcReduction="10000"/>
          </a:bodyPr>
          <a:lstStyle/>
          <a:p>
            <a:r>
              <a:rPr lang="en-US" sz="2600" dirty="0">
                <a:solidFill>
                  <a:schemeClr val="tx1">
                    <a:lumMod val="50000"/>
                    <a:lumOff val="50000"/>
                  </a:schemeClr>
                </a:solidFill>
              </a:rPr>
              <a:t>Fiefdoms: Autonomous Components</a:t>
            </a:r>
          </a:p>
          <a:p>
            <a:r>
              <a:rPr lang="en-US" sz="2600" dirty="0">
                <a:solidFill>
                  <a:schemeClr val="tx1">
                    <a:lumMod val="50000"/>
                    <a:lumOff val="50000"/>
                  </a:schemeClr>
                </a:solidFill>
              </a:rPr>
              <a:t>Collaborations: Work Across Fiefdoms</a:t>
            </a:r>
          </a:p>
          <a:p>
            <a:r>
              <a:rPr lang="en-US" sz="2600" dirty="0">
                <a:solidFill>
                  <a:schemeClr val="tx1">
                    <a:lumMod val="50000"/>
                    <a:lumOff val="50000"/>
                  </a:schemeClr>
                </a:solidFill>
              </a:rPr>
              <a:t>Future and Past: If Not Now, When?</a:t>
            </a:r>
          </a:p>
          <a:p>
            <a:r>
              <a:rPr lang="en-US" sz="2600" dirty="0">
                <a:solidFill>
                  <a:schemeClr val="tx1">
                    <a:lumMod val="50000"/>
                    <a:lumOff val="50000"/>
                  </a:schemeClr>
                </a:solidFill>
              </a:rPr>
              <a:t>Emissaries: Interacting with Fiefdoms</a:t>
            </a:r>
            <a:endParaRPr lang="en-US" sz="2600" dirty="0">
              <a:solidFill>
                <a:schemeClr val="accent6"/>
              </a:solidFill>
            </a:endParaRPr>
          </a:p>
          <a:p>
            <a:r>
              <a:rPr lang="en-US" sz="2600" dirty="0">
                <a:solidFill>
                  <a:schemeClr val="accent6"/>
                </a:solidFill>
              </a:rPr>
              <a:t>Messaging: Conversations Between Fiefdoms, Outbox and Inbox</a:t>
            </a:r>
          </a:p>
          <a:p>
            <a:r>
              <a:rPr lang="en-US" sz="2600" dirty="0"/>
              <a:t>Data: Resources, Activities, Reference, Requests </a:t>
            </a:r>
          </a:p>
          <a:p>
            <a:endParaRPr lang="en-US" sz="2400" dirty="0">
              <a:solidFill>
                <a:schemeClr val="accent6"/>
              </a:solidFill>
            </a:endParaRPr>
          </a:p>
        </p:txBody>
      </p:sp>
      <p:sp>
        <p:nvSpPr>
          <p:cNvPr id="4" name="Slide Number Placeholder 3"/>
          <p:cNvSpPr>
            <a:spLocks noGrp="1"/>
          </p:cNvSpPr>
          <p:nvPr>
            <p:ph type="sldNum" sz="quarter" idx="12"/>
          </p:nvPr>
        </p:nvSpPr>
        <p:spPr/>
        <p:txBody>
          <a:bodyPr/>
          <a:lstStyle/>
          <a:p>
            <a:fld id="{867D4A06-35AE-BD4A-84A9-613A26F3D41D}" type="slidenum">
              <a:rPr lang="en-US" smtClean="0"/>
              <a:pPr/>
              <a:t>36</a:t>
            </a:fld>
            <a:endParaRPr lang="en-US"/>
          </a:p>
        </p:txBody>
      </p:sp>
      <p:sp>
        <p:nvSpPr>
          <p:cNvPr id="5" name="TextBox 4">
            <a:extLst>
              <a:ext uri="{FF2B5EF4-FFF2-40B4-BE49-F238E27FC236}">
                <a16:creationId xmlns:a16="http://schemas.microsoft.com/office/drawing/2014/main" id="{C2187BF4-FD0E-576B-1712-82E2ADC8699B}"/>
              </a:ext>
            </a:extLst>
          </p:cNvPr>
          <p:cNvSpPr txBox="1"/>
          <p:nvPr/>
        </p:nvSpPr>
        <p:spPr>
          <a:xfrm>
            <a:off x="10636469" y="437325"/>
            <a:ext cx="578300" cy="369332"/>
          </a:xfrm>
          <a:prstGeom prst="rect">
            <a:avLst/>
          </a:prstGeom>
          <a:noFill/>
        </p:spPr>
        <p:txBody>
          <a:bodyPr wrap="none" rtlCol="0">
            <a:spAutoFit/>
          </a:bodyPr>
          <a:lstStyle/>
          <a:p>
            <a:r>
              <a:rPr lang="en-US" dirty="0"/>
              <a:t>T:40</a:t>
            </a:r>
          </a:p>
        </p:txBody>
      </p:sp>
    </p:spTree>
    <p:extLst>
      <p:ext uri="{BB962C8B-B14F-4D97-AF65-F5344CB8AC3E}">
        <p14:creationId xmlns:p14="http://schemas.microsoft.com/office/powerpoint/2010/main" val="3726466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DC8E08-D485-C9EF-60F0-C188006760B9}"/>
              </a:ext>
            </a:extLst>
          </p:cNvPr>
          <p:cNvPicPr>
            <a:picLocks noChangeAspect="1"/>
          </p:cNvPicPr>
          <p:nvPr/>
        </p:nvPicPr>
        <p:blipFill>
          <a:blip r:embed="rId3"/>
          <a:stretch>
            <a:fillRect/>
          </a:stretch>
        </p:blipFill>
        <p:spPr>
          <a:xfrm>
            <a:off x="806449" y="444500"/>
            <a:ext cx="10129479" cy="5715311"/>
          </a:xfrm>
          <a:prstGeom prst="rect">
            <a:avLst/>
          </a:prstGeom>
        </p:spPr>
      </p:pic>
      <p:cxnSp>
        <p:nvCxnSpPr>
          <p:cNvPr id="7" name="Straight Arrow Connector 6">
            <a:extLst>
              <a:ext uri="{FF2B5EF4-FFF2-40B4-BE49-F238E27FC236}">
                <a16:creationId xmlns:a16="http://schemas.microsoft.com/office/drawing/2014/main" id="{C4E6410F-504C-5DA7-3D60-72E3100C5319}"/>
              </a:ext>
            </a:extLst>
          </p:cNvPr>
          <p:cNvCxnSpPr>
            <a:cxnSpLocks/>
            <a:stCxn id="8" idx="2"/>
          </p:cNvCxnSpPr>
          <p:nvPr/>
        </p:nvCxnSpPr>
        <p:spPr>
          <a:xfrm>
            <a:off x="6794500" y="2438065"/>
            <a:ext cx="2209798" cy="161323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CF3BF2AD-0C94-003C-7C7E-E255C020E194}"/>
              </a:ext>
            </a:extLst>
          </p:cNvPr>
          <p:cNvSpPr txBox="1"/>
          <p:nvPr/>
        </p:nvSpPr>
        <p:spPr>
          <a:xfrm>
            <a:off x="4775201" y="960737"/>
            <a:ext cx="4038598"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a:t>
            </a:r>
            <a:r>
              <a:rPr lang="en-US" b="1" dirty="0"/>
              <a:t>e do not use synchronous communication</a:t>
            </a:r>
            <a:r>
              <a:rPr lang="en-US" dirty="0"/>
              <a:t> – which implies holding open a transaction for a response – to update multiple entities. </a:t>
            </a:r>
            <a:r>
              <a:rPr lang="en-US" b="1" dirty="0"/>
              <a:t>We use messaging.</a:t>
            </a:r>
          </a:p>
        </p:txBody>
      </p:sp>
      <p:cxnSp>
        <p:nvCxnSpPr>
          <p:cNvPr id="9" name="Straight Arrow Connector 8">
            <a:extLst>
              <a:ext uri="{FF2B5EF4-FFF2-40B4-BE49-F238E27FC236}">
                <a16:creationId xmlns:a16="http://schemas.microsoft.com/office/drawing/2014/main" id="{C310E338-7FE3-1712-EA4A-822E488FCF05}"/>
              </a:ext>
            </a:extLst>
          </p:cNvPr>
          <p:cNvCxnSpPr>
            <a:cxnSpLocks/>
            <a:stCxn id="8" idx="2"/>
          </p:cNvCxnSpPr>
          <p:nvPr/>
        </p:nvCxnSpPr>
        <p:spPr>
          <a:xfrm flipH="1">
            <a:off x="4965700" y="2438065"/>
            <a:ext cx="1828800" cy="161323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003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4450D0-DBBE-5632-C661-B753777E7886}"/>
              </a:ext>
            </a:extLst>
          </p:cNvPr>
          <p:cNvPicPr>
            <a:picLocks noChangeAspect="1"/>
          </p:cNvPicPr>
          <p:nvPr/>
        </p:nvPicPr>
        <p:blipFill>
          <a:blip r:embed="rId2"/>
          <a:stretch>
            <a:fillRect/>
          </a:stretch>
        </p:blipFill>
        <p:spPr>
          <a:xfrm>
            <a:off x="520699" y="444499"/>
            <a:ext cx="10451871" cy="5594965"/>
          </a:xfrm>
          <a:prstGeom prst="rect">
            <a:avLst/>
          </a:prstGeom>
        </p:spPr>
      </p:pic>
      <p:sp>
        <p:nvSpPr>
          <p:cNvPr id="5" name="TextBox 4">
            <a:extLst>
              <a:ext uri="{FF2B5EF4-FFF2-40B4-BE49-F238E27FC236}">
                <a16:creationId xmlns:a16="http://schemas.microsoft.com/office/drawing/2014/main" id="{A3DC66CB-C49D-C101-ABBE-82376A994BBA}"/>
              </a:ext>
            </a:extLst>
          </p:cNvPr>
          <p:cNvSpPr txBox="1"/>
          <p:nvPr/>
        </p:nvSpPr>
        <p:spPr>
          <a:xfrm>
            <a:off x="6223001" y="978556"/>
            <a:ext cx="4038598"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a:t>
            </a:r>
            <a:r>
              <a:rPr lang="en-US" b="1" dirty="0"/>
              <a:t>must ensure that the message is enqueued using a transaction</a:t>
            </a:r>
            <a:r>
              <a:rPr lang="en-US" dirty="0"/>
              <a:t> with the entity change, otherwise the other entity will become inconsistent because no message was sent!</a:t>
            </a:r>
            <a:endParaRPr lang="en-US" b="1" dirty="0"/>
          </a:p>
        </p:txBody>
      </p:sp>
      <p:cxnSp>
        <p:nvCxnSpPr>
          <p:cNvPr id="6" name="Straight Arrow Connector 5">
            <a:extLst>
              <a:ext uri="{FF2B5EF4-FFF2-40B4-BE49-F238E27FC236}">
                <a16:creationId xmlns:a16="http://schemas.microsoft.com/office/drawing/2014/main" id="{164D0184-B156-9654-49C0-0E429765B23C}"/>
              </a:ext>
            </a:extLst>
          </p:cNvPr>
          <p:cNvCxnSpPr>
            <a:cxnSpLocks/>
            <a:stCxn id="5" idx="2"/>
          </p:cNvCxnSpPr>
          <p:nvPr/>
        </p:nvCxnSpPr>
        <p:spPr>
          <a:xfrm flipH="1">
            <a:off x="5245100" y="2455884"/>
            <a:ext cx="2997200" cy="1208394"/>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415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31FF2D-ECAE-92B9-49BD-743823670937}"/>
              </a:ext>
            </a:extLst>
          </p:cNvPr>
          <p:cNvPicPr>
            <a:picLocks noChangeAspect="1"/>
          </p:cNvPicPr>
          <p:nvPr/>
        </p:nvPicPr>
        <p:blipFill>
          <a:blip r:embed="rId3"/>
          <a:stretch>
            <a:fillRect/>
          </a:stretch>
        </p:blipFill>
        <p:spPr>
          <a:xfrm>
            <a:off x="1581419" y="206472"/>
            <a:ext cx="8800558" cy="6445055"/>
          </a:xfrm>
          <a:prstGeom prst="rect">
            <a:avLst/>
          </a:prstGeom>
        </p:spPr>
      </p:pic>
      <p:sp>
        <p:nvSpPr>
          <p:cNvPr id="6" name="TextBox 5">
            <a:extLst>
              <a:ext uri="{FF2B5EF4-FFF2-40B4-BE49-F238E27FC236}">
                <a16:creationId xmlns:a16="http://schemas.microsoft.com/office/drawing/2014/main" id="{8D7C8717-2C76-7CBC-60DD-77B95D771DAF}"/>
              </a:ext>
            </a:extLst>
          </p:cNvPr>
          <p:cNvSpPr txBox="1"/>
          <p:nvPr/>
        </p:nvSpPr>
        <p:spPr>
          <a:xfrm>
            <a:off x="317501" y="1270656"/>
            <a:ext cx="403859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are unable to create a transaction between Db and queue</a:t>
            </a:r>
            <a:endParaRPr lang="en-US" b="1" dirty="0"/>
          </a:p>
        </p:txBody>
      </p:sp>
      <p:cxnSp>
        <p:nvCxnSpPr>
          <p:cNvPr id="7" name="Straight Arrow Connector 6">
            <a:extLst>
              <a:ext uri="{FF2B5EF4-FFF2-40B4-BE49-F238E27FC236}">
                <a16:creationId xmlns:a16="http://schemas.microsoft.com/office/drawing/2014/main" id="{A4DCE214-0064-03EC-7DB4-B67352B8584C}"/>
              </a:ext>
            </a:extLst>
          </p:cNvPr>
          <p:cNvCxnSpPr>
            <a:cxnSpLocks/>
            <a:stCxn id="6" idx="3"/>
          </p:cNvCxnSpPr>
          <p:nvPr/>
        </p:nvCxnSpPr>
        <p:spPr>
          <a:xfrm>
            <a:off x="4356099" y="1593822"/>
            <a:ext cx="1625599" cy="1154162"/>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28029031-CDFC-149C-537A-B1D228F49150}"/>
              </a:ext>
            </a:extLst>
          </p:cNvPr>
          <p:cNvSpPr txBox="1"/>
          <p:nvPr/>
        </p:nvSpPr>
        <p:spPr>
          <a:xfrm>
            <a:off x="152401" y="3004495"/>
            <a:ext cx="2247899" cy="2031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create an </a:t>
            </a:r>
            <a:r>
              <a:rPr lang="en-US" b="1" dirty="0"/>
              <a:t>Outbox</a:t>
            </a:r>
            <a:r>
              <a:rPr lang="en-US" dirty="0"/>
              <a:t> table and write the message we intend to send to that, in a transaction with the write with the changed/added entity</a:t>
            </a:r>
            <a:endParaRPr lang="en-US" b="1" dirty="0"/>
          </a:p>
        </p:txBody>
      </p:sp>
      <p:cxnSp>
        <p:nvCxnSpPr>
          <p:cNvPr id="13" name="Straight Arrow Connector 12">
            <a:extLst>
              <a:ext uri="{FF2B5EF4-FFF2-40B4-BE49-F238E27FC236}">
                <a16:creationId xmlns:a16="http://schemas.microsoft.com/office/drawing/2014/main" id="{C9B4E50B-8D46-8497-F693-8074C7A11D93}"/>
              </a:ext>
            </a:extLst>
          </p:cNvPr>
          <p:cNvCxnSpPr>
            <a:cxnSpLocks/>
            <a:stCxn id="12" idx="3"/>
          </p:cNvCxnSpPr>
          <p:nvPr/>
        </p:nvCxnSpPr>
        <p:spPr>
          <a:xfrm flipV="1">
            <a:off x="2400300" y="3604660"/>
            <a:ext cx="1066800" cy="415498"/>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C337A40-0911-CF75-135C-B2BAB20F205B}"/>
              </a:ext>
            </a:extLst>
          </p:cNvPr>
          <p:cNvSpPr txBox="1"/>
          <p:nvPr/>
        </p:nvSpPr>
        <p:spPr>
          <a:xfrm>
            <a:off x="7226301" y="5380672"/>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 worker looks for messages that have not been marked as sent, and sends them. It will retry until sent.</a:t>
            </a:r>
            <a:endParaRPr lang="en-US" b="1" dirty="0"/>
          </a:p>
        </p:txBody>
      </p:sp>
      <p:cxnSp>
        <p:nvCxnSpPr>
          <p:cNvPr id="16" name="Straight Arrow Connector 15">
            <a:extLst>
              <a:ext uri="{FF2B5EF4-FFF2-40B4-BE49-F238E27FC236}">
                <a16:creationId xmlns:a16="http://schemas.microsoft.com/office/drawing/2014/main" id="{9859FD7A-C8BD-1EB4-987B-694AB573072D}"/>
              </a:ext>
            </a:extLst>
          </p:cNvPr>
          <p:cNvCxnSpPr>
            <a:cxnSpLocks/>
          </p:cNvCxnSpPr>
          <p:nvPr/>
        </p:nvCxnSpPr>
        <p:spPr>
          <a:xfrm flipH="1">
            <a:off x="6364224" y="5676900"/>
            <a:ext cx="785876" cy="114300"/>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89B3BD8-0B9D-37E6-6FE5-68FB223E83C3}"/>
              </a:ext>
            </a:extLst>
          </p:cNvPr>
          <p:cNvSpPr txBox="1"/>
          <p:nvPr/>
        </p:nvSpPr>
        <p:spPr>
          <a:xfrm>
            <a:off x="7329933" y="808991"/>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can also send the message written immediately from the application to reduce latency (caused by the polling interval for the worker).</a:t>
            </a:r>
            <a:endParaRPr lang="en-US" b="1" dirty="0"/>
          </a:p>
        </p:txBody>
      </p:sp>
      <p:cxnSp>
        <p:nvCxnSpPr>
          <p:cNvPr id="21" name="Straight Arrow Connector 20">
            <a:extLst>
              <a:ext uri="{FF2B5EF4-FFF2-40B4-BE49-F238E27FC236}">
                <a16:creationId xmlns:a16="http://schemas.microsoft.com/office/drawing/2014/main" id="{2A4AE8A7-E5A1-9749-7FCE-816FD6803338}"/>
              </a:ext>
            </a:extLst>
          </p:cNvPr>
          <p:cNvCxnSpPr>
            <a:cxnSpLocks/>
          </p:cNvCxnSpPr>
          <p:nvPr/>
        </p:nvCxnSpPr>
        <p:spPr>
          <a:xfrm flipH="1">
            <a:off x="6124196" y="2009320"/>
            <a:ext cx="2166364" cy="99517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002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5"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825624"/>
            <a:ext cx="10515600" cy="2862123"/>
          </a:xfrm>
        </p:spPr>
        <p:txBody>
          <a:bodyPr>
            <a:normAutofit lnSpcReduction="10000"/>
          </a:bodyPr>
          <a:lstStyle/>
          <a:p>
            <a:r>
              <a:rPr lang="en-US" sz="2600" dirty="0"/>
              <a:t>Fiefdoms: Autonomous Components</a:t>
            </a:r>
          </a:p>
          <a:p>
            <a:r>
              <a:rPr lang="en-US" sz="2600" dirty="0"/>
              <a:t>Collaborations: Work Across Fiefdoms</a:t>
            </a:r>
          </a:p>
          <a:p>
            <a:r>
              <a:rPr lang="en-US" sz="2600" dirty="0"/>
              <a:t>Future and Past: If Not Now, When?</a:t>
            </a:r>
          </a:p>
          <a:p>
            <a:r>
              <a:rPr lang="en-US" sz="2600" dirty="0"/>
              <a:t>Emissaries: Interacting with Fiefdoms</a:t>
            </a:r>
          </a:p>
          <a:p>
            <a:r>
              <a:rPr lang="en-US" sz="2600" dirty="0"/>
              <a:t>Messaging: Conversations Between Fiefdoms, Outbox and Inbox</a:t>
            </a:r>
          </a:p>
          <a:p>
            <a:r>
              <a:rPr lang="en-US" sz="2600" dirty="0"/>
              <a:t>Data: Resources, Activities, Reference, Requests </a:t>
            </a:r>
          </a:p>
          <a:p>
            <a:endParaRPr lang="en-US" sz="2400" dirty="0">
              <a:solidFill>
                <a:schemeClr val="accent6"/>
              </a:solidFill>
            </a:endParaRP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
        <p:nvSpPr>
          <p:cNvPr id="5" name="TextBox 4">
            <a:extLst>
              <a:ext uri="{FF2B5EF4-FFF2-40B4-BE49-F238E27FC236}">
                <a16:creationId xmlns:a16="http://schemas.microsoft.com/office/drawing/2014/main" id="{37F5165A-E79C-4EB0-4D1C-5ECBD902104E}"/>
              </a:ext>
            </a:extLst>
          </p:cNvPr>
          <p:cNvSpPr txBox="1"/>
          <p:nvPr/>
        </p:nvSpPr>
        <p:spPr>
          <a:xfrm>
            <a:off x="10775500" y="365125"/>
            <a:ext cx="461280" cy="369332"/>
          </a:xfrm>
          <a:prstGeom prst="rect">
            <a:avLst/>
          </a:prstGeom>
          <a:noFill/>
        </p:spPr>
        <p:txBody>
          <a:bodyPr wrap="none" rtlCol="0">
            <a:spAutoFit/>
          </a:bodyPr>
          <a:lstStyle/>
          <a:p>
            <a:r>
              <a:rPr lang="en-US" dirty="0"/>
              <a:t>T:5</a:t>
            </a:r>
          </a:p>
        </p:txBody>
      </p:sp>
    </p:spTree>
    <p:extLst>
      <p:ext uri="{BB962C8B-B14F-4D97-AF65-F5344CB8AC3E}">
        <p14:creationId xmlns:p14="http://schemas.microsoft.com/office/powerpoint/2010/main" val="9856583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8BF131-54D4-6D27-AA74-BA4A0FFA7399}"/>
              </a:ext>
            </a:extLst>
          </p:cNvPr>
          <p:cNvPicPr>
            <a:picLocks noChangeAspect="1"/>
          </p:cNvPicPr>
          <p:nvPr/>
        </p:nvPicPr>
        <p:blipFill>
          <a:blip r:embed="rId2"/>
          <a:stretch>
            <a:fillRect/>
          </a:stretch>
        </p:blipFill>
        <p:spPr>
          <a:xfrm>
            <a:off x="1581419" y="206472"/>
            <a:ext cx="8800558" cy="6445055"/>
          </a:xfrm>
          <a:prstGeom prst="rect">
            <a:avLst/>
          </a:prstGeom>
        </p:spPr>
      </p:pic>
      <p:sp>
        <p:nvSpPr>
          <p:cNvPr id="4" name="TextBox 3">
            <a:extLst>
              <a:ext uri="{FF2B5EF4-FFF2-40B4-BE49-F238E27FC236}">
                <a16:creationId xmlns:a16="http://schemas.microsoft.com/office/drawing/2014/main" id="{B91DD5C6-B290-50DA-39E0-C7EE936143E2}"/>
              </a:ext>
            </a:extLst>
          </p:cNvPr>
          <p:cNvSpPr txBox="1"/>
          <p:nvPr/>
        </p:nvSpPr>
        <p:spPr>
          <a:xfrm>
            <a:off x="7329933" y="808991"/>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can’t know if our failure to receive an ack from the broker that a message was sent means it actually was not sent.</a:t>
            </a:r>
            <a:endParaRPr lang="en-US" b="1" dirty="0"/>
          </a:p>
        </p:txBody>
      </p:sp>
      <p:cxnSp>
        <p:nvCxnSpPr>
          <p:cNvPr id="5" name="Straight Arrow Connector 4">
            <a:extLst>
              <a:ext uri="{FF2B5EF4-FFF2-40B4-BE49-F238E27FC236}">
                <a16:creationId xmlns:a16="http://schemas.microsoft.com/office/drawing/2014/main" id="{AAFAF531-F967-FC2F-9DC8-E7903ACC3186}"/>
              </a:ext>
            </a:extLst>
          </p:cNvPr>
          <p:cNvCxnSpPr>
            <a:cxnSpLocks/>
          </p:cNvCxnSpPr>
          <p:nvPr/>
        </p:nvCxnSpPr>
        <p:spPr>
          <a:xfrm flipH="1">
            <a:off x="6124196" y="1732321"/>
            <a:ext cx="2495548" cy="1272174"/>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1C2F99A-14C8-694C-4839-BD34667C1EB4}"/>
              </a:ext>
            </a:extLst>
          </p:cNvPr>
          <p:cNvSpPr txBox="1"/>
          <p:nvPr/>
        </p:nvSpPr>
        <p:spPr>
          <a:xfrm>
            <a:off x="7555485" y="5016765"/>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For this reason although we offer </a:t>
            </a:r>
            <a:r>
              <a:rPr lang="en-US" b="1" dirty="0"/>
              <a:t>guaranteed delivery</a:t>
            </a:r>
            <a:r>
              <a:rPr lang="en-US" dirty="0"/>
              <a:t> it is </a:t>
            </a:r>
            <a:r>
              <a:rPr lang="en-US" i="1" dirty="0"/>
              <a:t>at least once</a:t>
            </a:r>
            <a:r>
              <a:rPr lang="en-US" dirty="0"/>
              <a:t>, because we must resend until we get an ack.</a:t>
            </a:r>
            <a:endParaRPr lang="en-US" b="1" dirty="0"/>
          </a:p>
        </p:txBody>
      </p:sp>
      <p:cxnSp>
        <p:nvCxnSpPr>
          <p:cNvPr id="8" name="Straight Arrow Connector 7">
            <a:extLst>
              <a:ext uri="{FF2B5EF4-FFF2-40B4-BE49-F238E27FC236}">
                <a16:creationId xmlns:a16="http://schemas.microsoft.com/office/drawing/2014/main" id="{1F6D0504-ABC3-A33E-A2BF-3F0EC9A7076C}"/>
              </a:ext>
            </a:extLst>
          </p:cNvPr>
          <p:cNvCxnSpPr>
            <a:cxnSpLocks/>
          </p:cNvCxnSpPr>
          <p:nvPr/>
        </p:nvCxnSpPr>
        <p:spPr>
          <a:xfrm flipH="1">
            <a:off x="5766816" y="5474208"/>
            <a:ext cx="1804416" cy="465887"/>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5769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2C75AA-B76A-AA27-8F17-12351A756D8F}"/>
              </a:ext>
            </a:extLst>
          </p:cNvPr>
          <p:cNvPicPr>
            <a:picLocks noChangeAspect="1"/>
          </p:cNvPicPr>
          <p:nvPr/>
        </p:nvPicPr>
        <p:blipFill>
          <a:blip r:embed="rId3"/>
          <a:stretch>
            <a:fillRect/>
          </a:stretch>
        </p:blipFill>
        <p:spPr>
          <a:xfrm>
            <a:off x="520700" y="444499"/>
            <a:ext cx="10739694" cy="5749039"/>
          </a:xfrm>
          <a:prstGeom prst="rect">
            <a:avLst/>
          </a:prstGeom>
        </p:spPr>
      </p:pic>
      <p:sp>
        <p:nvSpPr>
          <p:cNvPr id="6" name="TextBox 5">
            <a:extLst>
              <a:ext uri="{FF2B5EF4-FFF2-40B4-BE49-F238E27FC236}">
                <a16:creationId xmlns:a16="http://schemas.microsoft.com/office/drawing/2014/main" id="{016FCA4B-919A-AA29-9779-855E9014184A}"/>
              </a:ext>
            </a:extLst>
          </p:cNvPr>
          <p:cNvSpPr txBox="1"/>
          <p:nvPr/>
        </p:nvSpPr>
        <p:spPr>
          <a:xfrm>
            <a:off x="6257037" y="1101599"/>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To ensure that we do not process a message twice, we record the </a:t>
            </a:r>
            <a:r>
              <a:rPr lang="en-US" i="1" dirty="0"/>
              <a:t>ids</a:t>
            </a:r>
            <a:r>
              <a:rPr lang="en-US" dirty="0"/>
              <a:t> of the messages that we have seen and discard duplicates.</a:t>
            </a:r>
          </a:p>
        </p:txBody>
      </p:sp>
      <p:cxnSp>
        <p:nvCxnSpPr>
          <p:cNvPr id="7" name="Straight Arrow Connector 6">
            <a:extLst>
              <a:ext uri="{FF2B5EF4-FFF2-40B4-BE49-F238E27FC236}">
                <a16:creationId xmlns:a16="http://schemas.microsoft.com/office/drawing/2014/main" id="{7460541C-010C-A107-30E6-A8C1B808D2F0}"/>
              </a:ext>
            </a:extLst>
          </p:cNvPr>
          <p:cNvCxnSpPr>
            <a:cxnSpLocks/>
          </p:cNvCxnSpPr>
          <p:nvPr/>
        </p:nvCxnSpPr>
        <p:spPr>
          <a:xfrm>
            <a:off x="8936736" y="2301928"/>
            <a:ext cx="1950720" cy="2782136"/>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7752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25C7E3-F255-DF76-3384-6ED08E3F011F}"/>
              </a:ext>
            </a:extLst>
          </p:cNvPr>
          <p:cNvPicPr>
            <a:picLocks noChangeAspect="1"/>
          </p:cNvPicPr>
          <p:nvPr/>
        </p:nvPicPr>
        <p:blipFill>
          <a:blip r:embed="rId3"/>
          <a:stretch>
            <a:fillRect/>
          </a:stretch>
        </p:blipFill>
        <p:spPr>
          <a:xfrm>
            <a:off x="584199" y="444500"/>
            <a:ext cx="10264737" cy="5558094"/>
          </a:xfrm>
          <a:prstGeom prst="rect">
            <a:avLst/>
          </a:prstGeom>
        </p:spPr>
      </p:pic>
      <p:sp>
        <p:nvSpPr>
          <p:cNvPr id="6" name="TextBox 5">
            <a:extLst>
              <a:ext uri="{FF2B5EF4-FFF2-40B4-BE49-F238E27FC236}">
                <a16:creationId xmlns:a16="http://schemas.microsoft.com/office/drawing/2014/main" id="{94B85285-5F5B-81B3-39AA-532BE517DB17}"/>
              </a:ext>
            </a:extLst>
          </p:cNvPr>
          <p:cNvSpPr txBox="1"/>
          <p:nvPr/>
        </p:nvSpPr>
        <p:spPr>
          <a:xfrm>
            <a:off x="6257037" y="1101599"/>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 alternative to an Inbox is </a:t>
            </a:r>
            <a:r>
              <a:rPr lang="en-US" b="1" dirty="0"/>
              <a:t>idempotence</a:t>
            </a:r>
            <a:r>
              <a:rPr lang="en-US" dirty="0"/>
              <a:t>. We say that a message is idempotent if reprocessing it does not carry </a:t>
            </a:r>
            <a:r>
              <a:rPr lang="en-US" i="1" dirty="0"/>
              <a:t>substantive side effects</a:t>
            </a:r>
            <a:r>
              <a:rPr lang="en-US" dirty="0"/>
              <a:t>.</a:t>
            </a:r>
          </a:p>
        </p:txBody>
      </p:sp>
      <p:cxnSp>
        <p:nvCxnSpPr>
          <p:cNvPr id="7" name="Straight Arrow Connector 6">
            <a:extLst>
              <a:ext uri="{FF2B5EF4-FFF2-40B4-BE49-F238E27FC236}">
                <a16:creationId xmlns:a16="http://schemas.microsoft.com/office/drawing/2014/main" id="{B7F6FF2D-3564-DB4A-F46D-E213548A5443}"/>
              </a:ext>
            </a:extLst>
          </p:cNvPr>
          <p:cNvCxnSpPr>
            <a:cxnSpLocks/>
          </p:cNvCxnSpPr>
          <p:nvPr/>
        </p:nvCxnSpPr>
        <p:spPr>
          <a:xfrm flipH="1">
            <a:off x="7802880" y="2301928"/>
            <a:ext cx="231648" cy="225414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0988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210328-6A59-4A05-9C72-EDD3EC25598A}"/>
              </a:ext>
            </a:extLst>
          </p:cNvPr>
          <p:cNvPicPr>
            <a:picLocks noChangeAspect="1"/>
          </p:cNvPicPr>
          <p:nvPr/>
        </p:nvPicPr>
        <p:blipFill>
          <a:blip r:embed="rId3"/>
          <a:stretch>
            <a:fillRect/>
          </a:stretch>
        </p:blipFill>
        <p:spPr>
          <a:xfrm>
            <a:off x="342899" y="265985"/>
            <a:ext cx="10654492" cy="5805629"/>
          </a:xfrm>
          <a:prstGeom prst="rect">
            <a:avLst/>
          </a:prstGeom>
        </p:spPr>
      </p:pic>
      <p:sp>
        <p:nvSpPr>
          <p:cNvPr id="5" name="TextBox 4">
            <a:extLst>
              <a:ext uri="{FF2B5EF4-FFF2-40B4-BE49-F238E27FC236}">
                <a16:creationId xmlns:a16="http://schemas.microsoft.com/office/drawing/2014/main" id="{8910A1F6-2398-C890-7B13-1A3369ADBFB2}"/>
              </a:ext>
            </a:extLst>
          </p:cNvPr>
          <p:cNvSpPr txBox="1"/>
          <p:nvPr/>
        </p:nvSpPr>
        <p:spPr>
          <a:xfrm>
            <a:off x="6096000" y="450546"/>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It is possible that we received a duplicate because our response was not received. We may choose to resend our response in that case.</a:t>
            </a:r>
          </a:p>
        </p:txBody>
      </p:sp>
      <p:cxnSp>
        <p:nvCxnSpPr>
          <p:cNvPr id="6" name="Straight Arrow Connector 5">
            <a:extLst>
              <a:ext uri="{FF2B5EF4-FFF2-40B4-BE49-F238E27FC236}">
                <a16:creationId xmlns:a16="http://schemas.microsoft.com/office/drawing/2014/main" id="{D2EE7896-9ED1-0418-F9C6-1C6FD4D70E3A}"/>
              </a:ext>
            </a:extLst>
          </p:cNvPr>
          <p:cNvCxnSpPr>
            <a:cxnSpLocks/>
          </p:cNvCxnSpPr>
          <p:nvPr/>
        </p:nvCxnSpPr>
        <p:spPr>
          <a:xfrm flipH="1">
            <a:off x="4754880" y="1650875"/>
            <a:ext cx="3118611" cy="1465400"/>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52A1B509-5EB8-6C7D-78B2-29DCDDFDD3CF}"/>
              </a:ext>
            </a:extLst>
          </p:cNvPr>
          <p:cNvSpPr txBox="1"/>
          <p:nvPr/>
        </p:nvSpPr>
        <p:spPr>
          <a:xfrm>
            <a:off x="3577881" y="5138912"/>
            <a:ext cx="403859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want to resend our original response.</a:t>
            </a:r>
          </a:p>
        </p:txBody>
      </p:sp>
      <p:cxnSp>
        <p:nvCxnSpPr>
          <p:cNvPr id="9" name="Straight Arrow Connector 8">
            <a:extLst>
              <a:ext uri="{FF2B5EF4-FFF2-40B4-BE49-F238E27FC236}">
                <a16:creationId xmlns:a16="http://schemas.microsoft.com/office/drawing/2014/main" id="{49DA280B-34D6-F915-4702-3347EE115BDD}"/>
              </a:ext>
            </a:extLst>
          </p:cNvPr>
          <p:cNvCxnSpPr>
            <a:cxnSpLocks/>
            <a:stCxn id="8" idx="0"/>
          </p:cNvCxnSpPr>
          <p:nvPr/>
        </p:nvCxnSpPr>
        <p:spPr>
          <a:xfrm flipV="1">
            <a:off x="5597180" y="3864077"/>
            <a:ext cx="1900900" cy="127483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89A0AD6-74A2-BC6C-7444-20E7163CBB3F}"/>
              </a:ext>
            </a:extLst>
          </p:cNvPr>
          <p:cNvSpPr txBox="1"/>
          <p:nvPr/>
        </p:nvSpPr>
        <p:spPr>
          <a:xfrm>
            <a:off x="5221316" y="5764128"/>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By deleting the published timestamp in our outbox, we can get our outbox sweeper to resend it.</a:t>
            </a:r>
          </a:p>
        </p:txBody>
      </p:sp>
      <p:cxnSp>
        <p:nvCxnSpPr>
          <p:cNvPr id="15" name="Straight Arrow Connector 14">
            <a:extLst>
              <a:ext uri="{FF2B5EF4-FFF2-40B4-BE49-F238E27FC236}">
                <a16:creationId xmlns:a16="http://schemas.microsoft.com/office/drawing/2014/main" id="{9B65F49E-6125-CAC6-B06C-27B3C054713A}"/>
              </a:ext>
            </a:extLst>
          </p:cNvPr>
          <p:cNvCxnSpPr>
            <a:cxnSpLocks/>
          </p:cNvCxnSpPr>
          <p:nvPr/>
        </p:nvCxnSpPr>
        <p:spPr>
          <a:xfrm flipV="1">
            <a:off x="9259914" y="5508244"/>
            <a:ext cx="934171" cy="563371"/>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420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2B71D0-BAD1-095D-CA52-DA442E7E1519}"/>
              </a:ext>
            </a:extLst>
          </p:cNvPr>
          <p:cNvPicPr>
            <a:picLocks noChangeAspect="1"/>
          </p:cNvPicPr>
          <p:nvPr/>
        </p:nvPicPr>
        <p:blipFill>
          <a:blip r:embed="rId3"/>
          <a:stretch>
            <a:fillRect/>
          </a:stretch>
        </p:blipFill>
        <p:spPr>
          <a:xfrm>
            <a:off x="1581419" y="206472"/>
            <a:ext cx="8800558" cy="6445055"/>
          </a:xfrm>
          <a:prstGeom prst="rect">
            <a:avLst/>
          </a:prstGeom>
        </p:spPr>
      </p:pic>
      <p:sp>
        <p:nvSpPr>
          <p:cNvPr id="4" name="TextBox 3">
            <a:extLst>
              <a:ext uri="{FF2B5EF4-FFF2-40B4-BE49-F238E27FC236}">
                <a16:creationId xmlns:a16="http://schemas.microsoft.com/office/drawing/2014/main" id="{B91DD5C6-B290-50DA-39E0-C7EE936143E2}"/>
              </a:ext>
            </a:extLst>
          </p:cNvPr>
          <p:cNvSpPr txBox="1"/>
          <p:nvPr/>
        </p:nvSpPr>
        <p:spPr>
          <a:xfrm>
            <a:off x="7329933" y="808991"/>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What happens if our Db does not support a transaction between our outbox and entity? </a:t>
            </a:r>
          </a:p>
        </p:txBody>
      </p:sp>
      <p:cxnSp>
        <p:nvCxnSpPr>
          <p:cNvPr id="5" name="Straight Arrow Connector 4">
            <a:extLst>
              <a:ext uri="{FF2B5EF4-FFF2-40B4-BE49-F238E27FC236}">
                <a16:creationId xmlns:a16="http://schemas.microsoft.com/office/drawing/2014/main" id="{AAFAF531-F967-FC2F-9DC8-E7903ACC3186}"/>
              </a:ext>
            </a:extLst>
          </p:cNvPr>
          <p:cNvCxnSpPr>
            <a:cxnSpLocks/>
          </p:cNvCxnSpPr>
          <p:nvPr/>
        </p:nvCxnSpPr>
        <p:spPr>
          <a:xfrm flipH="1">
            <a:off x="6124196" y="1732321"/>
            <a:ext cx="3150433" cy="1272174"/>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8961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0C3FEF-33E0-8A4A-1DAD-FD670446C55A}"/>
              </a:ext>
            </a:extLst>
          </p:cNvPr>
          <p:cNvPicPr>
            <a:picLocks noChangeAspect="1"/>
          </p:cNvPicPr>
          <p:nvPr/>
        </p:nvPicPr>
        <p:blipFill>
          <a:blip r:embed="rId3"/>
          <a:stretch>
            <a:fillRect/>
          </a:stretch>
        </p:blipFill>
        <p:spPr>
          <a:xfrm>
            <a:off x="2493262" y="129042"/>
            <a:ext cx="6768840" cy="6275439"/>
          </a:xfrm>
          <a:prstGeom prst="rect">
            <a:avLst/>
          </a:prstGeom>
        </p:spPr>
      </p:pic>
      <p:sp>
        <p:nvSpPr>
          <p:cNvPr id="4" name="TextBox 3">
            <a:extLst>
              <a:ext uri="{FF2B5EF4-FFF2-40B4-BE49-F238E27FC236}">
                <a16:creationId xmlns:a16="http://schemas.microsoft.com/office/drawing/2014/main" id="{CB4B9F07-5A3C-5CB0-FADA-6A31ADA11B36}"/>
              </a:ext>
            </a:extLst>
          </p:cNvPr>
          <p:cNvSpPr txBox="1"/>
          <p:nvPr/>
        </p:nvSpPr>
        <p:spPr>
          <a:xfrm>
            <a:off x="274304" y="2429365"/>
            <a:ext cx="3047034"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 Transaction Log is a stream representing the writes to the entity store</a:t>
            </a:r>
          </a:p>
        </p:txBody>
      </p:sp>
      <p:cxnSp>
        <p:nvCxnSpPr>
          <p:cNvPr id="5" name="Straight Arrow Connector 4">
            <a:extLst>
              <a:ext uri="{FF2B5EF4-FFF2-40B4-BE49-F238E27FC236}">
                <a16:creationId xmlns:a16="http://schemas.microsoft.com/office/drawing/2014/main" id="{D3B738C2-F711-8058-C8BD-617AFB63D79D}"/>
              </a:ext>
            </a:extLst>
          </p:cNvPr>
          <p:cNvCxnSpPr>
            <a:cxnSpLocks/>
            <a:stCxn id="4" idx="2"/>
          </p:cNvCxnSpPr>
          <p:nvPr/>
        </p:nvCxnSpPr>
        <p:spPr>
          <a:xfrm>
            <a:off x="1797821" y="3352695"/>
            <a:ext cx="1735893" cy="62208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F93640DB-8B7C-6B21-8E07-22469F62FE82}"/>
              </a:ext>
            </a:extLst>
          </p:cNvPr>
          <p:cNvSpPr txBox="1"/>
          <p:nvPr/>
        </p:nvSpPr>
        <p:spPr>
          <a:xfrm>
            <a:off x="190729" y="5204152"/>
            <a:ext cx="3047034"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 worker listens to the Transaction Log, and creates needed events, writing them to the outbox.</a:t>
            </a:r>
          </a:p>
        </p:txBody>
      </p:sp>
      <p:cxnSp>
        <p:nvCxnSpPr>
          <p:cNvPr id="13" name="Straight Arrow Connector 12">
            <a:extLst>
              <a:ext uri="{FF2B5EF4-FFF2-40B4-BE49-F238E27FC236}">
                <a16:creationId xmlns:a16="http://schemas.microsoft.com/office/drawing/2014/main" id="{A55B07E8-66D1-BD5A-E0D7-17101ECA9751}"/>
              </a:ext>
            </a:extLst>
          </p:cNvPr>
          <p:cNvCxnSpPr>
            <a:cxnSpLocks/>
            <a:stCxn id="12" idx="3"/>
          </p:cNvCxnSpPr>
          <p:nvPr/>
        </p:nvCxnSpPr>
        <p:spPr>
          <a:xfrm flipV="1">
            <a:off x="3237763" y="5665817"/>
            <a:ext cx="455233" cy="138500"/>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34595F4E-3859-D2BA-7F71-27DB2710AF5C}"/>
              </a:ext>
            </a:extLst>
          </p:cNvPr>
          <p:cNvSpPr txBox="1"/>
          <p:nvPr/>
        </p:nvSpPr>
        <p:spPr>
          <a:xfrm>
            <a:off x="6566948" y="4990792"/>
            <a:ext cx="3047034"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Then as before a worker looks for unsent messages in the outbox and sends them</a:t>
            </a:r>
          </a:p>
        </p:txBody>
      </p:sp>
      <p:cxnSp>
        <p:nvCxnSpPr>
          <p:cNvPr id="16" name="Straight Arrow Connector 15">
            <a:extLst>
              <a:ext uri="{FF2B5EF4-FFF2-40B4-BE49-F238E27FC236}">
                <a16:creationId xmlns:a16="http://schemas.microsoft.com/office/drawing/2014/main" id="{645D7FBE-2DA2-ECBA-CDA7-3C43FC564A66}"/>
              </a:ext>
            </a:extLst>
          </p:cNvPr>
          <p:cNvCxnSpPr>
            <a:cxnSpLocks/>
          </p:cNvCxnSpPr>
          <p:nvPr/>
        </p:nvCxnSpPr>
        <p:spPr>
          <a:xfrm flipH="1" flipV="1">
            <a:off x="5527695" y="4501208"/>
            <a:ext cx="2589817" cy="507344"/>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73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40F24A-1374-908F-1AB9-1B06B3053413}"/>
              </a:ext>
            </a:extLst>
          </p:cNvPr>
          <p:cNvPicPr>
            <a:picLocks noChangeAspect="1"/>
          </p:cNvPicPr>
          <p:nvPr/>
        </p:nvPicPr>
        <p:blipFill>
          <a:blip r:embed="rId3"/>
          <a:stretch>
            <a:fillRect/>
          </a:stretch>
        </p:blipFill>
        <p:spPr>
          <a:xfrm>
            <a:off x="1922607" y="582956"/>
            <a:ext cx="7772400" cy="5692087"/>
          </a:xfrm>
          <a:prstGeom prst="rect">
            <a:avLst/>
          </a:prstGeom>
        </p:spPr>
      </p:pic>
      <p:sp>
        <p:nvSpPr>
          <p:cNvPr id="7" name="TextBox 6">
            <a:extLst>
              <a:ext uri="{FF2B5EF4-FFF2-40B4-BE49-F238E27FC236}">
                <a16:creationId xmlns:a16="http://schemas.microsoft.com/office/drawing/2014/main" id="{54B94B5D-0F09-BE3E-3DF5-EC8886005C7E}"/>
              </a:ext>
            </a:extLst>
          </p:cNvPr>
          <p:cNvSpPr txBox="1"/>
          <p:nvPr/>
        </p:nvSpPr>
        <p:spPr>
          <a:xfrm>
            <a:off x="6751303" y="5005540"/>
            <a:ext cx="3047034"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raise the message before any corresponding write to an entity</a:t>
            </a:r>
          </a:p>
        </p:txBody>
      </p:sp>
      <p:cxnSp>
        <p:nvCxnSpPr>
          <p:cNvPr id="8" name="Straight Arrow Connector 7">
            <a:extLst>
              <a:ext uri="{FF2B5EF4-FFF2-40B4-BE49-F238E27FC236}">
                <a16:creationId xmlns:a16="http://schemas.microsoft.com/office/drawing/2014/main" id="{B27F2BF7-1269-DB7F-B72A-BFEC6B670629}"/>
              </a:ext>
            </a:extLst>
          </p:cNvPr>
          <p:cNvCxnSpPr>
            <a:cxnSpLocks/>
          </p:cNvCxnSpPr>
          <p:nvPr/>
        </p:nvCxnSpPr>
        <p:spPr>
          <a:xfrm flipH="1" flipV="1">
            <a:off x="6024716" y="3296265"/>
            <a:ext cx="2277151" cy="172703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250E041-7319-214A-BFA9-CA61B67F541A}"/>
              </a:ext>
            </a:extLst>
          </p:cNvPr>
          <p:cNvSpPr txBox="1"/>
          <p:nvPr/>
        </p:nvSpPr>
        <p:spPr>
          <a:xfrm>
            <a:off x="1232949" y="5239056"/>
            <a:ext cx="304703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On reading the message – we write to the origin entity</a:t>
            </a:r>
          </a:p>
        </p:txBody>
      </p:sp>
      <p:cxnSp>
        <p:nvCxnSpPr>
          <p:cNvPr id="11" name="Straight Arrow Connector 10">
            <a:extLst>
              <a:ext uri="{FF2B5EF4-FFF2-40B4-BE49-F238E27FC236}">
                <a16:creationId xmlns:a16="http://schemas.microsoft.com/office/drawing/2014/main" id="{2AAEA9A9-1FC3-F914-A188-8EDB8587B7B1}"/>
              </a:ext>
            </a:extLst>
          </p:cNvPr>
          <p:cNvCxnSpPr>
            <a:cxnSpLocks/>
            <a:stCxn id="10" idx="3"/>
          </p:cNvCxnSpPr>
          <p:nvPr/>
        </p:nvCxnSpPr>
        <p:spPr>
          <a:xfrm>
            <a:off x="4279983" y="5562222"/>
            <a:ext cx="987916" cy="20043"/>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671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825624"/>
            <a:ext cx="10515600" cy="2862123"/>
          </a:xfrm>
        </p:spPr>
        <p:txBody>
          <a:bodyPr>
            <a:normAutofit lnSpcReduction="10000"/>
          </a:bodyPr>
          <a:lstStyle/>
          <a:p>
            <a:r>
              <a:rPr lang="en-US" sz="2600" dirty="0">
                <a:solidFill>
                  <a:schemeClr val="tx1">
                    <a:lumMod val="50000"/>
                    <a:lumOff val="50000"/>
                  </a:schemeClr>
                </a:solidFill>
              </a:rPr>
              <a:t>Fiefdoms: Autonomous Components</a:t>
            </a:r>
          </a:p>
          <a:p>
            <a:r>
              <a:rPr lang="en-US" sz="2600" dirty="0">
                <a:solidFill>
                  <a:schemeClr val="tx1">
                    <a:lumMod val="50000"/>
                    <a:lumOff val="50000"/>
                  </a:schemeClr>
                </a:solidFill>
              </a:rPr>
              <a:t>Collaborations: Work Across Fiefdoms</a:t>
            </a:r>
          </a:p>
          <a:p>
            <a:r>
              <a:rPr lang="en-US" sz="2600" dirty="0">
                <a:solidFill>
                  <a:schemeClr val="tx1">
                    <a:lumMod val="50000"/>
                    <a:lumOff val="50000"/>
                  </a:schemeClr>
                </a:solidFill>
              </a:rPr>
              <a:t>Future and Past: If Not Now, When?</a:t>
            </a:r>
          </a:p>
          <a:p>
            <a:r>
              <a:rPr lang="en-US" sz="2600" dirty="0">
                <a:solidFill>
                  <a:schemeClr val="tx1">
                    <a:lumMod val="50000"/>
                    <a:lumOff val="50000"/>
                  </a:schemeClr>
                </a:solidFill>
              </a:rPr>
              <a:t>Emissaries: Interacting with Fiefdoms</a:t>
            </a:r>
          </a:p>
          <a:p>
            <a:r>
              <a:rPr lang="en-US" sz="2600" dirty="0">
                <a:solidFill>
                  <a:schemeClr val="tx1">
                    <a:lumMod val="50000"/>
                    <a:lumOff val="50000"/>
                  </a:schemeClr>
                </a:solidFill>
              </a:rPr>
              <a:t>Messaging: Conversations Between Fiefdoms, Outbox and Inbox</a:t>
            </a:r>
          </a:p>
          <a:p>
            <a:r>
              <a:rPr lang="en-US" sz="2600" dirty="0">
                <a:solidFill>
                  <a:schemeClr val="accent6"/>
                </a:solidFill>
              </a:rPr>
              <a:t>Data: Resources, Activities, Reference, Requests </a:t>
            </a:r>
          </a:p>
          <a:p>
            <a:endParaRPr lang="en-US" sz="2400" dirty="0">
              <a:solidFill>
                <a:schemeClr val="accent6"/>
              </a:solidFill>
            </a:endParaRPr>
          </a:p>
        </p:txBody>
      </p:sp>
      <p:sp>
        <p:nvSpPr>
          <p:cNvPr id="4" name="Slide Number Placeholder 3"/>
          <p:cNvSpPr>
            <a:spLocks noGrp="1"/>
          </p:cNvSpPr>
          <p:nvPr>
            <p:ph type="sldNum" sz="quarter" idx="12"/>
          </p:nvPr>
        </p:nvSpPr>
        <p:spPr/>
        <p:txBody>
          <a:bodyPr/>
          <a:lstStyle/>
          <a:p>
            <a:fld id="{867D4A06-35AE-BD4A-84A9-613A26F3D41D}" type="slidenum">
              <a:rPr lang="en-US" smtClean="0"/>
              <a:pPr/>
              <a:t>47</a:t>
            </a:fld>
            <a:endParaRPr lang="en-US"/>
          </a:p>
        </p:txBody>
      </p:sp>
      <p:sp>
        <p:nvSpPr>
          <p:cNvPr id="5" name="TextBox 4">
            <a:extLst>
              <a:ext uri="{FF2B5EF4-FFF2-40B4-BE49-F238E27FC236}">
                <a16:creationId xmlns:a16="http://schemas.microsoft.com/office/drawing/2014/main" id="{062F987F-F725-9B92-88EA-76F291C29315}"/>
              </a:ext>
            </a:extLst>
          </p:cNvPr>
          <p:cNvSpPr txBox="1"/>
          <p:nvPr/>
        </p:nvSpPr>
        <p:spPr>
          <a:xfrm>
            <a:off x="10878207" y="365125"/>
            <a:ext cx="578300" cy="369332"/>
          </a:xfrm>
          <a:prstGeom prst="rect">
            <a:avLst/>
          </a:prstGeom>
          <a:noFill/>
        </p:spPr>
        <p:txBody>
          <a:bodyPr wrap="none" rtlCol="0">
            <a:spAutoFit/>
          </a:bodyPr>
          <a:lstStyle/>
          <a:p>
            <a:r>
              <a:rPr lang="en-US" dirty="0"/>
              <a:t>T:50</a:t>
            </a:r>
          </a:p>
        </p:txBody>
      </p:sp>
    </p:spTree>
    <p:extLst>
      <p:ext uri="{BB962C8B-B14F-4D97-AF65-F5344CB8AC3E}">
        <p14:creationId xmlns:p14="http://schemas.microsoft.com/office/powerpoint/2010/main" val="481065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A6A3B-F30A-0D5D-B851-C932D37E12BF}"/>
              </a:ext>
            </a:extLst>
          </p:cNvPr>
          <p:cNvPicPr>
            <a:picLocks noChangeAspect="1"/>
          </p:cNvPicPr>
          <p:nvPr/>
        </p:nvPicPr>
        <p:blipFill>
          <a:blip r:embed="rId2"/>
          <a:stretch>
            <a:fillRect/>
          </a:stretch>
        </p:blipFill>
        <p:spPr>
          <a:xfrm>
            <a:off x="227395" y="1189181"/>
            <a:ext cx="11678513" cy="4372523"/>
          </a:xfrm>
          <a:prstGeom prst="rect">
            <a:avLst/>
          </a:prstGeom>
        </p:spPr>
      </p:pic>
      <p:sp>
        <p:nvSpPr>
          <p:cNvPr id="6" name="TextBox 5">
            <a:extLst>
              <a:ext uri="{FF2B5EF4-FFF2-40B4-BE49-F238E27FC236}">
                <a16:creationId xmlns:a16="http://schemas.microsoft.com/office/drawing/2014/main" id="{8038EA2A-89B4-3C41-022A-F7782D85F0E9}"/>
              </a:ext>
            </a:extLst>
          </p:cNvPr>
          <p:cNvSpPr txBox="1"/>
          <p:nvPr/>
        </p:nvSpPr>
        <p:spPr>
          <a:xfrm>
            <a:off x="1851376" y="613458"/>
            <a:ext cx="6466963" cy="1754326"/>
          </a:xfrm>
          <a:prstGeom prst="rect">
            <a:avLst/>
          </a:prstGeom>
          <a:noFill/>
          <a:ln w="25400">
            <a:solidFill>
              <a:schemeClr val="accent1"/>
            </a:solidFill>
          </a:ln>
        </p:spPr>
        <p:txBody>
          <a:bodyPr wrap="none" rtlCol="0">
            <a:spAutoFit/>
          </a:bodyPr>
          <a:lstStyle/>
          <a:p>
            <a:r>
              <a:rPr lang="en-US" dirty="0"/>
              <a:t>This is application code so there are varied ways to implement this:</a:t>
            </a:r>
          </a:p>
          <a:p>
            <a:r>
              <a:rPr lang="en-US" b="1" dirty="0"/>
              <a:t>- Separate activity and resource</a:t>
            </a:r>
          </a:p>
          <a:p>
            <a:r>
              <a:rPr lang="en-US" b="1" dirty="0"/>
              <a:t>- Aggregate</a:t>
            </a:r>
          </a:p>
          <a:p>
            <a:r>
              <a:rPr lang="en-US" b="1" dirty="0"/>
              <a:t>- Workflow Engine</a:t>
            </a:r>
          </a:p>
          <a:p>
            <a:r>
              <a:rPr lang="en-US" b="1" dirty="0"/>
              <a:t>- …</a:t>
            </a:r>
          </a:p>
          <a:p>
            <a:endParaRPr lang="en-US" dirty="0"/>
          </a:p>
        </p:txBody>
      </p:sp>
    </p:spTree>
    <p:extLst>
      <p:ext uri="{BB962C8B-B14F-4D97-AF65-F5344CB8AC3E}">
        <p14:creationId xmlns:p14="http://schemas.microsoft.com/office/powerpoint/2010/main" val="151078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825624"/>
            <a:ext cx="10515600" cy="2862123"/>
          </a:xfrm>
        </p:spPr>
        <p:txBody>
          <a:bodyPr>
            <a:normAutofit lnSpcReduction="10000"/>
          </a:bodyPr>
          <a:lstStyle/>
          <a:p>
            <a:r>
              <a:rPr lang="en-US" sz="2600" dirty="0">
                <a:solidFill>
                  <a:schemeClr val="tx1">
                    <a:lumMod val="50000"/>
                    <a:lumOff val="50000"/>
                  </a:schemeClr>
                </a:solidFill>
              </a:rPr>
              <a:t>Fiefdoms: Autonomous Components</a:t>
            </a:r>
          </a:p>
          <a:p>
            <a:r>
              <a:rPr lang="en-US" sz="2600" dirty="0">
                <a:solidFill>
                  <a:schemeClr val="tx1">
                    <a:lumMod val="50000"/>
                    <a:lumOff val="50000"/>
                  </a:schemeClr>
                </a:solidFill>
              </a:rPr>
              <a:t>Collaborations: Work Across Fiefdoms</a:t>
            </a:r>
          </a:p>
          <a:p>
            <a:r>
              <a:rPr lang="en-US" sz="2600" dirty="0">
                <a:solidFill>
                  <a:schemeClr val="tx1">
                    <a:lumMod val="50000"/>
                    <a:lumOff val="50000"/>
                  </a:schemeClr>
                </a:solidFill>
              </a:rPr>
              <a:t>Future and Past: If Not Now, When?</a:t>
            </a:r>
          </a:p>
          <a:p>
            <a:r>
              <a:rPr lang="en-US" sz="2600" dirty="0">
                <a:solidFill>
                  <a:schemeClr val="tx1">
                    <a:lumMod val="50000"/>
                    <a:lumOff val="50000"/>
                  </a:schemeClr>
                </a:solidFill>
              </a:rPr>
              <a:t>Emissaries: Interacting with Fiefdoms</a:t>
            </a:r>
          </a:p>
          <a:p>
            <a:r>
              <a:rPr lang="en-US" sz="2600" dirty="0">
                <a:solidFill>
                  <a:schemeClr val="tx1">
                    <a:lumMod val="50000"/>
                    <a:lumOff val="50000"/>
                  </a:schemeClr>
                </a:solidFill>
              </a:rPr>
              <a:t>Messaging: Conversations Between Fiefdoms, Outbox and Inbox</a:t>
            </a:r>
          </a:p>
          <a:p>
            <a:r>
              <a:rPr lang="en-US" sz="2600" dirty="0">
                <a:solidFill>
                  <a:schemeClr val="tx1">
                    <a:lumMod val="50000"/>
                    <a:lumOff val="50000"/>
                  </a:schemeClr>
                </a:solidFill>
              </a:rPr>
              <a:t>Data: Resources, Activities, Reference, Requests </a:t>
            </a:r>
          </a:p>
          <a:p>
            <a:endParaRPr lang="en-US" sz="2400" dirty="0">
              <a:solidFill>
                <a:schemeClr val="accent6"/>
              </a:solidFill>
            </a:endParaRPr>
          </a:p>
        </p:txBody>
      </p:sp>
      <p:sp>
        <p:nvSpPr>
          <p:cNvPr id="4" name="Slide Number Placeholder 3"/>
          <p:cNvSpPr>
            <a:spLocks noGrp="1"/>
          </p:cNvSpPr>
          <p:nvPr>
            <p:ph type="sldNum" sz="quarter" idx="12"/>
          </p:nvPr>
        </p:nvSpPr>
        <p:spPr/>
        <p:txBody>
          <a:bodyPr/>
          <a:lstStyle/>
          <a:p>
            <a:fld id="{867D4A06-35AE-BD4A-84A9-613A26F3D41D}" type="slidenum">
              <a:rPr lang="en-US" smtClean="0"/>
              <a:pPr/>
              <a:t>49</a:t>
            </a:fld>
            <a:endParaRPr lang="en-US"/>
          </a:p>
        </p:txBody>
      </p:sp>
    </p:spTree>
    <p:extLst>
      <p:ext uri="{BB962C8B-B14F-4D97-AF65-F5344CB8AC3E}">
        <p14:creationId xmlns:p14="http://schemas.microsoft.com/office/powerpoint/2010/main" val="718762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9A7C-2392-5A77-3A85-6EBCB0ABE02D}"/>
              </a:ext>
            </a:extLst>
          </p:cNvPr>
          <p:cNvSpPr>
            <a:spLocks noGrp="1"/>
          </p:cNvSpPr>
          <p:nvPr>
            <p:ph type="title"/>
          </p:nvPr>
        </p:nvSpPr>
        <p:spPr>
          <a:xfrm>
            <a:off x="464851" y="329933"/>
            <a:ext cx="4673487" cy="576012"/>
          </a:xfrm>
        </p:spPr>
        <p:txBody>
          <a:bodyPr>
            <a:normAutofit/>
          </a:bodyPr>
          <a:lstStyle/>
          <a:p>
            <a:r>
              <a:rPr lang="en-US" sz="2400" b="1" dirty="0"/>
              <a:t>Life Beyond Distributed Transactions</a:t>
            </a:r>
          </a:p>
        </p:txBody>
      </p:sp>
      <p:pic>
        <p:nvPicPr>
          <p:cNvPr id="1026" name="Picture 2" descr="Life beyond distributed transactions | Communications of the ACM">
            <a:extLst>
              <a:ext uri="{FF2B5EF4-FFF2-40B4-BE49-F238E27FC236}">
                <a16:creationId xmlns:a16="http://schemas.microsoft.com/office/drawing/2014/main" id="{8013C2F7-D64C-442C-50FF-4289D3ABDC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40" y="973655"/>
            <a:ext cx="3835400" cy="497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9D4C1F-BF05-99CA-58EE-207803D01684}"/>
              </a:ext>
            </a:extLst>
          </p:cNvPr>
          <p:cNvSpPr txBox="1"/>
          <p:nvPr/>
        </p:nvSpPr>
        <p:spPr>
          <a:xfrm>
            <a:off x="683127" y="6064403"/>
            <a:ext cx="1837944" cy="369332"/>
          </a:xfrm>
          <a:prstGeom prst="rect">
            <a:avLst/>
          </a:prstGeom>
          <a:noFill/>
        </p:spPr>
        <p:txBody>
          <a:bodyPr wrap="square">
            <a:spAutoFit/>
          </a:bodyPr>
          <a:lstStyle/>
          <a:p>
            <a:r>
              <a:rPr lang="en-US" dirty="0"/>
              <a:t>Pat </a:t>
            </a:r>
            <a:r>
              <a:rPr lang="en-US" dirty="0" err="1"/>
              <a:t>Helland</a:t>
            </a:r>
            <a:r>
              <a:rPr lang="en-US" dirty="0"/>
              <a:t> 2007</a:t>
            </a:r>
          </a:p>
        </p:txBody>
      </p:sp>
      <p:pic>
        <p:nvPicPr>
          <p:cNvPr id="8" name="Picture 7">
            <a:extLst>
              <a:ext uri="{FF2B5EF4-FFF2-40B4-BE49-F238E27FC236}">
                <a16:creationId xmlns:a16="http://schemas.microsoft.com/office/drawing/2014/main" id="{970CB284-DDE3-F079-E43B-8F0B32E01310}"/>
              </a:ext>
            </a:extLst>
          </p:cNvPr>
          <p:cNvPicPr>
            <a:picLocks noChangeAspect="1"/>
          </p:cNvPicPr>
          <p:nvPr/>
        </p:nvPicPr>
        <p:blipFill>
          <a:blip r:embed="rId4"/>
          <a:stretch>
            <a:fillRect/>
          </a:stretch>
        </p:blipFill>
        <p:spPr>
          <a:xfrm>
            <a:off x="6265113" y="1381133"/>
            <a:ext cx="4893083" cy="4095734"/>
          </a:xfrm>
          <a:prstGeom prst="rect">
            <a:avLst/>
          </a:prstGeom>
        </p:spPr>
      </p:pic>
      <p:sp>
        <p:nvSpPr>
          <p:cNvPr id="10" name="Title 1">
            <a:extLst>
              <a:ext uri="{FF2B5EF4-FFF2-40B4-BE49-F238E27FC236}">
                <a16:creationId xmlns:a16="http://schemas.microsoft.com/office/drawing/2014/main" id="{3753B89D-6B6C-097B-F784-7F7F7DF26019}"/>
              </a:ext>
            </a:extLst>
          </p:cNvPr>
          <p:cNvSpPr txBox="1">
            <a:spLocks/>
          </p:cNvSpPr>
          <p:nvPr/>
        </p:nvSpPr>
        <p:spPr>
          <a:xfrm>
            <a:off x="6265113" y="329933"/>
            <a:ext cx="3711892" cy="576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Autonomous Computing</a:t>
            </a:r>
          </a:p>
        </p:txBody>
      </p:sp>
    </p:spTree>
    <p:extLst>
      <p:ext uri="{BB962C8B-B14F-4D97-AF65-F5344CB8AC3E}">
        <p14:creationId xmlns:p14="http://schemas.microsoft.com/office/powerpoint/2010/main" val="213806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1160E-9217-FD84-04C3-3CBDD66587EC}"/>
              </a:ext>
            </a:extLst>
          </p:cNvPr>
          <p:cNvSpPr>
            <a:spLocks noGrp="1"/>
          </p:cNvSpPr>
          <p:nvPr>
            <p:ph type="title"/>
          </p:nvPr>
        </p:nvSpPr>
        <p:spPr>
          <a:xfrm>
            <a:off x="1079276" y="3143305"/>
            <a:ext cx="1706955" cy="980179"/>
          </a:xfrm>
        </p:spPr>
        <p:txBody>
          <a:bodyPr/>
          <a:lstStyle/>
          <a:p>
            <a:r>
              <a:rPr lang="en-US" dirty="0"/>
              <a:t>END</a:t>
            </a:r>
          </a:p>
        </p:txBody>
      </p:sp>
      <p:pic>
        <p:nvPicPr>
          <p:cNvPr id="1028" name="Picture 4" descr="Green Ballot Box Stock Photos, Pictures &amp; Royalty-Free Images - iStock">
            <a:extLst>
              <a:ext uri="{FF2B5EF4-FFF2-40B4-BE49-F238E27FC236}">
                <a16:creationId xmlns:a16="http://schemas.microsoft.com/office/drawing/2014/main" id="{275D6442-833B-240B-40C3-1A7B802FE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5414" y="1906195"/>
            <a:ext cx="7772400" cy="345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995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18DF3-7770-A757-7488-E53FC0CC5331}"/>
              </a:ext>
            </a:extLst>
          </p:cNvPr>
          <p:cNvPicPr>
            <a:picLocks noChangeAspect="1"/>
          </p:cNvPicPr>
          <p:nvPr/>
        </p:nvPicPr>
        <p:blipFill>
          <a:blip r:embed="rId3"/>
          <a:stretch>
            <a:fillRect/>
          </a:stretch>
        </p:blipFill>
        <p:spPr>
          <a:xfrm>
            <a:off x="954617" y="707571"/>
            <a:ext cx="9789189" cy="5181599"/>
          </a:xfrm>
          <a:prstGeom prst="rect">
            <a:avLst/>
          </a:prstGeom>
        </p:spPr>
      </p:pic>
    </p:spTree>
    <p:extLst>
      <p:ext uri="{BB962C8B-B14F-4D97-AF65-F5344CB8AC3E}">
        <p14:creationId xmlns:p14="http://schemas.microsoft.com/office/powerpoint/2010/main" val="2599973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828C9C-35D5-70B9-A621-0F2539B614DF}"/>
              </a:ext>
            </a:extLst>
          </p:cNvPr>
          <p:cNvPicPr>
            <a:picLocks noChangeAspect="1"/>
          </p:cNvPicPr>
          <p:nvPr/>
        </p:nvPicPr>
        <p:blipFill>
          <a:blip r:embed="rId3"/>
          <a:stretch>
            <a:fillRect/>
          </a:stretch>
        </p:blipFill>
        <p:spPr>
          <a:xfrm>
            <a:off x="809336" y="674914"/>
            <a:ext cx="9737492" cy="5072743"/>
          </a:xfrm>
          <a:prstGeom prst="rect">
            <a:avLst/>
          </a:prstGeom>
        </p:spPr>
      </p:pic>
    </p:spTree>
    <p:extLst>
      <p:ext uri="{BB962C8B-B14F-4D97-AF65-F5344CB8AC3E}">
        <p14:creationId xmlns:p14="http://schemas.microsoft.com/office/powerpoint/2010/main" val="2253951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825624"/>
            <a:ext cx="10515600" cy="2862123"/>
          </a:xfrm>
        </p:spPr>
        <p:txBody>
          <a:bodyPr>
            <a:normAutofit lnSpcReduction="10000"/>
          </a:bodyPr>
          <a:lstStyle/>
          <a:p>
            <a:r>
              <a:rPr lang="en-US" sz="2600" dirty="0">
                <a:solidFill>
                  <a:schemeClr val="accent6"/>
                </a:solidFill>
              </a:rPr>
              <a:t>Fiefdoms: Autonomous Components</a:t>
            </a:r>
          </a:p>
          <a:p>
            <a:r>
              <a:rPr lang="en-US" sz="2600" dirty="0"/>
              <a:t>Collaborations: Work Across Fiefdoms</a:t>
            </a:r>
          </a:p>
          <a:p>
            <a:r>
              <a:rPr lang="en-US" sz="2600" dirty="0"/>
              <a:t>Future and Past: If Not Now, When?</a:t>
            </a:r>
          </a:p>
          <a:p>
            <a:r>
              <a:rPr lang="en-US" sz="2600" dirty="0"/>
              <a:t>Emissaries: Interacting with Fiefdoms</a:t>
            </a:r>
          </a:p>
          <a:p>
            <a:r>
              <a:rPr lang="en-US" sz="2600" dirty="0"/>
              <a:t>Messaging: Conversations Between Fiefdoms, Outbox and Inbox</a:t>
            </a:r>
          </a:p>
          <a:p>
            <a:r>
              <a:rPr lang="en-US" sz="2600" dirty="0"/>
              <a:t>Data: Resources, Activities, Reference, Requests </a:t>
            </a:r>
          </a:p>
          <a:p>
            <a:endParaRPr lang="en-US" sz="2400" dirty="0">
              <a:solidFill>
                <a:schemeClr val="accent6"/>
              </a:solidFill>
            </a:endParaRPr>
          </a:p>
        </p:txBody>
      </p:sp>
      <p:sp>
        <p:nvSpPr>
          <p:cNvPr id="4" name="Slide Number Placeholder 3"/>
          <p:cNvSpPr>
            <a:spLocks noGrp="1"/>
          </p:cNvSpPr>
          <p:nvPr>
            <p:ph type="sldNum" sz="quarter" idx="12"/>
          </p:nvPr>
        </p:nvSpPr>
        <p:spPr/>
        <p:txBody>
          <a:bodyPr/>
          <a:lstStyle/>
          <a:p>
            <a:fld id="{867D4A06-35AE-BD4A-84A9-613A26F3D41D}" type="slidenum">
              <a:rPr lang="en-US" smtClean="0"/>
              <a:pPr/>
              <a:t>8</a:t>
            </a:fld>
            <a:endParaRPr lang="en-US"/>
          </a:p>
        </p:txBody>
      </p:sp>
      <p:sp>
        <p:nvSpPr>
          <p:cNvPr id="5" name="TextBox 4">
            <a:extLst>
              <a:ext uri="{FF2B5EF4-FFF2-40B4-BE49-F238E27FC236}">
                <a16:creationId xmlns:a16="http://schemas.microsoft.com/office/drawing/2014/main" id="{EA85DC02-F839-A32D-99EF-5FF382A6C7F3}"/>
              </a:ext>
            </a:extLst>
          </p:cNvPr>
          <p:cNvSpPr txBox="1"/>
          <p:nvPr/>
        </p:nvSpPr>
        <p:spPr>
          <a:xfrm>
            <a:off x="10775500" y="365125"/>
            <a:ext cx="578300" cy="369332"/>
          </a:xfrm>
          <a:prstGeom prst="rect">
            <a:avLst/>
          </a:prstGeom>
          <a:noFill/>
        </p:spPr>
        <p:txBody>
          <a:bodyPr wrap="none" rtlCol="0">
            <a:spAutoFit/>
          </a:bodyPr>
          <a:lstStyle/>
          <a:p>
            <a:r>
              <a:rPr lang="en-US" dirty="0"/>
              <a:t>T:10</a:t>
            </a:r>
          </a:p>
        </p:txBody>
      </p:sp>
    </p:spTree>
    <p:extLst>
      <p:ext uri="{BB962C8B-B14F-4D97-AF65-F5344CB8AC3E}">
        <p14:creationId xmlns:p14="http://schemas.microsoft.com/office/powerpoint/2010/main" val="1105133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A812A-3DD0-EE5E-4C68-423D0965A7BE}"/>
              </a:ext>
            </a:extLst>
          </p:cNvPr>
          <p:cNvPicPr>
            <a:picLocks noChangeAspect="1"/>
          </p:cNvPicPr>
          <p:nvPr/>
        </p:nvPicPr>
        <p:blipFill>
          <a:blip r:embed="rId3"/>
          <a:stretch>
            <a:fillRect/>
          </a:stretch>
        </p:blipFill>
        <p:spPr>
          <a:xfrm>
            <a:off x="2059937" y="365760"/>
            <a:ext cx="7772400" cy="6212868"/>
          </a:xfrm>
          <a:prstGeom prst="rect">
            <a:avLst/>
          </a:prstGeom>
        </p:spPr>
      </p:pic>
      <p:sp>
        <p:nvSpPr>
          <p:cNvPr id="2" name="TextBox 1">
            <a:extLst>
              <a:ext uri="{FF2B5EF4-FFF2-40B4-BE49-F238E27FC236}">
                <a16:creationId xmlns:a16="http://schemas.microsoft.com/office/drawing/2014/main" id="{3833B77C-CC6F-5341-C552-F1AE00673863}"/>
              </a:ext>
            </a:extLst>
          </p:cNvPr>
          <p:cNvSpPr txBox="1"/>
          <p:nvPr/>
        </p:nvSpPr>
        <p:spPr>
          <a:xfrm>
            <a:off x="7444986" y="3474408"/>
            <a:ext cx="1344279" cy="369332"/>
          </a:xfrm>
          <a:prstGeom prst="rect">
            <a:avLst/>
          </a:prstGeom>
          <a:noFill/>
          <a:ln>
            <a:solidFill>
              <a:schemeClr val="dk1"/>
            </a:solidFill>
          </a:ln>
        </p:spPr>
        <p:txBody>
          <a:bodyPr wrap="none" rtlCol="0">
            <a:spAutoFit/>
          </a:bodyPr>
          <a:lstStyle/>
          <a:p>
            <a:r>
              <a:rPr lang="en-US" dirty="0"/>
              <a:t>INSIDE DATA</a:t>
            </a:r>
          </a:p>
        </p:txBody>
      </p:sp>
      <p:sp>
        <p:nvSpPr>
          <p:cNvPr id="3" name="TextBox 2">
            <a:extLst>
              <a:ext uri="{FF2B5EF4-FFF2-40B4-BE49-F238E27FC236}">
                <a16:creationId xmlns:a16="http://schemas.microsoft.com/office/drawing/2014/main" id="{171B6CA9-3E50-95EA-370E-26DEA2FAF3A2}"/>
              </a:ext>
            </a:extLst>
          </p:cNvPr>
          <p:cNvSpPr txBox="1"/>
          <p:nvPr/>
        </p:nvSpPr>
        <p:spPr>
          <a:xfrm>
            <a:off x="3008827" y="2364347"/>
            <a:ext cx="1548309" cy="369332"/>
          </a:xfrm>
          <a:prstGeom prst="rect">
            <a:avLst/>
          </a:prstGeom>
          <a:noFill/>
          <a:ln>
            <a:solidFill>
              <a:schemeClr val="dk1"/>
            </a:solidFill>
          </a:ln>
        </p:spPr>
        <p:txBody>
          <a:bodyPr wrap="none" rtlCol="0">
            <a:spAutoFit/>
          </a:bodyPr>
          <a:lstStyle/>
          <a:p>
            <a:r>
              <a:rPr lang="en-US" dirty="0">
                <a:solidFill>
                  <a:schemeClr val="accent2"/>
                </a:solidFill>
              </a:rPr>
              <a:t>OUTSIDE DATA</a:t>
            </a:r>
          </a:p>
        </p:txBody>
      </p:sp>
    </p:spTree>
    <p:extLst>
      <p:ext uri="{BB962C8B-B14F-4D97-AF65-F5344CB8AC3E}">
        <p14:creationId xmlns:p14="http://schemas.microsoft.com/office/powerpoint/2010/main" val="33140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13406</TotalTime>
  <Words>2950</Words>
  <Application>Microsoft Macintosh PowerPoint</Application>
  <PresentationFormat>Widescreen</PresentationFormat>
  <Paragraphs>275</Paragraphs>
  <Slides>50</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Inter Medium</vt:lpstr>
      <vt:lpstr>Times</vt:lpstr>
      <vt:lpstr>Office Theme</vt:lpstr>
      <vt:lpstr>At Least Once</vt:lpstr>
      <vt:lpstr>Who are you?</vt:lpstr>
      <vt:lpstr>PowerPoint Presentation</vt:lpstr>
      <vt:lpstr>Agenda</vt:lpstr>
      <vt:lpstr>Life Beyond Distributed Transactions</vt:lpstr>
      <vt:lpstr>PowerPoint Presentation</vt:lpstr>
      <vt:lpstr>PowerPoint Presentation</vt:lpstr>
      <vt:lpstr>Agenda</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Agenda</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 Least Once</dc:title>
  <dc:creator>Ian Cooper</dc:creator>
  <cp:lastModifiedBy>Ian Cooper</cp:lastModifiedBy>
  <cp:revision>277</cp:revision>
  <dcterms:created xsi:type="dcterms:W3CDTF">2022-06-12T15:38:04Z</dcterms:created>
  <dcterms:modified xsi:type="dcterms:W3CDTF">2022-11-07T19:25:46Z</dcterms:modified>
</cp:coreProperties>
</file>